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69" r:id="rId16"/>
    <p:sldId id="270" r:id="rId17"/>
    <p:sldId id="271" r:id="rId18"/>
    <p:sldId id="272" r:id="rId19"/>
    <p:sldId id="277" r:id="rId20"/>
    <p:sldId id="274" r:id="rId21"/>
    <p:sldId id="275" r:id="rId22"/>
  </p:sldIdLst>
  <p:sldSz cx="9144000" cy="6858000" type="screen4x3"/>
  <p:notesSz cx="6858000" cy="9144000"/>
  <p:embeddedFontLs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Montserrat" panose="020B0604020202020204" charset="-18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96175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a96175e4a_0_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949a66d8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4949a66d86_0_17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96175e4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a96175e4a_1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96175e4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a96175e4a_1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928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43b19c1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543b19c141_0_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de8b2028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dde8b20289_0_11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949a66d8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4949a66d86_0_1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891036cb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4891036cbd_0_1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891036cb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4891036cbd_0_1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274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a96175e4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3a96175e4a_1_9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974d0e6c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974d0e6c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96175e4a_0_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a96175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42457b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442457b76c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a6ebf535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4a6ebf535c_0_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96175e4a_0_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a96175e4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96175e4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a96175e4a_1_2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ba2d814d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4ba2d814de_0_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949a66d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4949a66d86_0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de8b202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dde8b20289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423300" y="4814700"/>
            <a:ext cx="74763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Inteligentní zvonek</a:t>
            </a:r>
            <a:endParaRPr sz="6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600" y="1497575"/>
            <a:ext cx="3347025" cy="25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00" y="2689987"/>
            <a:ext cx="6209807" cy="27461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9" name="Google Shape;249;p47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Úkol 1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47"/>
          <p:cNvSpPr txBox="1"/>
          <p:nvPr/>
        </p:nvSpPr>
        <p:spPr>
          <a:xfrm>
            <a:off x="361800" y="1212938"/>
            <a:ext cx="84204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zvonek se zvukem a </a:t>
            </a: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vizuální výstrah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která se aktivuje, když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někdo př</a:t>
            </a:r>
            <a:r>
              <a:rPr lang="cs-CZ" sz="3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iblíží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1622250" y="5603200"/>
            <a:ext cx="1956300" cy="7137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Filtr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Vyberte '0-15'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2" name="Google Shape;252;p47"/>
          <p:cNvCxnSpPr>
            <a:stCxn id="251" idx="0"/>
            <a:endCxn id="253" idx="2"/>
          </p:cNvCxnSpPr>
          <p:nvPr/>
        </p:nvCxnSpPr>
        <p:spPr>
          <a:xfrm rot="10800000" flipH="1">
            <a:off x="2600400" y="4451500"/>
            <a:ext cx="40200" cy="1151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p47"/>
          <p:cNvSpPr/>
          <p:nvPr/>
        </p:nvSpPr>
        <p:spPr>
          <a:xfrm>
            <a:off x="6888150" y="2951350"/>
            <a:ext cx="2070006" cy="2746150"/>
          </a:xfrm>
          <a:prstGeom prst="wedgeRoundRectCallout">
            <a:avLst>
              <a:gd name="adj1" fmla="val -4421"/>
              <a:gd name="adj2" fmla="val -6350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Blok</a:t>
            </a: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Zapnut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í/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vypnut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aktivuje přehrávač zvuku, který potřebuje vstup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typu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„true“ / „false“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5" name="Google Shape;2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1352" y="1922278"/>
            <a:ext cx="1310450" cy="102907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7"/>
          <p:cNvSpPr/>
          <p:nvPr/>
        </p:nvSpPr>
        <p:spPr>
          <a:xfrm>
            <a:off x="4460240" y="5436137"/>
            <a:ext cx="2351710" cy="1292238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Zvukový přehrávač: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'Domovní zvonek'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7" name="Google Shape;257;p47"/>
          <p:cNvCxnSpPr>
            <a:cxnSpLocks/>
            <a:stCxn id="256" idx="0"/>
            <a:endCxn id="258" idx="2"/>
          </p:cNvCxnSpPr>
          <p:nvPr/>
        </p:nvCxnSpPr>
        <p:spPr>
          <a:xfrm flipV="1">
            <a:off x="5636095" y="5077675"/>
            <a:ext cx="352955" cy="35846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47"/>
          <p:cNvCxnSpPr>
            <a:endCxn id="260" idx="3"/>
          </p:cNvCxnSpPr>
          <p:nvPr/>
        </p:nvCxnSpPr>
        <p:spPr>
          <a:xfrm flipH="1">
            <a:off x="5026650" y="3354025"/>
            <a:ext cx="1862400" cy="1373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1" name="Google Shape;261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/>
          <p:nvPr/>
        </p:nvSpPr>
        <p:spPr>
          <a:xfrm>
            <a:off x="2297250" y="3751475"/>
            <a:ext cx="686700" cy="699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7"/>
          <p:cNvSpPr/>
          <p:nvPr/>
        </p:nvSpPr>
        <p:spPr>
          <a:xfrm>
            <a:off x="5645700" y="4377775"/>
            <a:ext cx="686700" cy="699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7"/>
          <p:cNvSpPr/>
          <p:nvPr/>
        </p:nvSpPr>
        <p:spPr>
          <a:xfrm>
            <a:off x="4339950" y="4377775"/>
            <a:ext cx="686700" cy="699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98600" y="100775"/>
            <a:ext cx="1297850" cy="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8"/>
          <p:cNvSpPr/>
          <p:nvPr/>
        </p:nvSpPr>
        <p:spPr>
          <a:xfrm>
            <a:off x="472950" y="1427413"/>
            <a:ext cx="7621800" cy="19731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Proč je v systému používán blok filtru?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Umožňuje nastavit rozsah hodnot.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Zajišťuje, že systém zůstane zapnutý.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Umožňuje jakékoli čtení světla k aktivaci systému.</a:t>
            </a:r>
            <a:endParaRPr/>
          </a:p>
        </p:txBody>
      </p:sp>
      <p:sp>
        <p:nvSpPr>
          <p:cNvPr id="270" name="Google Shape;270;p48"/>
          <p:cNvSpPr/>
          <p:nvPr/>
        </p:nvSpPr>
        <p:spPr>
          <a:xfrm>
            <a:off x="501000" y="3681925"/>
            <a:ext cx="7565700" cy="2489100"/>
          </a:xfrm>
          <a:prstGeom prst="roundRect">
            <a:avLst>
              <a:gd name="adj" fmla="val 6908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	Co je to senzor?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Zařízení, které detekuje nebo měří vstup a zajišťuje, že se nic nezmění.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Zařízení, které se mění každých několik minut.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Zařízení, které detekuje nebo měří vstup a zaznamenává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data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nebo na ně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 reaguje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98600" y="100775"/>
            <a:ext cx="1297850" cy="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8"/>
          <p:cNvSpPr/>
          <p:nvPr/>
        </p:nvSpPr>
        <p:spPr>
          <a:xfrm>
            <a:off x="472950" y="1427413"/>
            <a:ext cx="7621800" cy="19731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Proč je v systému používán blok filtru?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Umožňuje nastavit rozsah hodnot.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8"/>
          <p:cNvSpPr/>
          <p:nvPr/>
        </p:nvSpPr>
        <p:spPr>
          <a:xfrm>
            <a:off x="501000" y="3681925"/>
            <a:ext cx="7565700" cy="2489100"/>
          </a:xfrm>
          <a:prstGeom prst="roundRect">
            <a:avLst>
              <a:gd name="adj" fmla="val 6908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	Co je to senzor?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c.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Zařízení, které detekuje nebo měří vstup a zaznamenává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data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nebo na ně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 reaguje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280;p49">
            <a:extLst>
              <a:ext uri="{FF2B5EF4-FFF2-40B4-BE49-F238E27FC236}">
                <a16:creationId xmlns:a16="http://schemas.microsoft.com/office/drawing/2014/main" id="{041B859A-3A85-45E1-BB13-ACC1880FC6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1411" y="2121744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80;p49">
            <a:extLst>
              <a:ext uri="{FF2B5EF4-FFF2-40B4-BE49-F238E27FC236}">
                <a16:creationId xmlns:a16="http://schemas.microsoft.com/office/drawing/2014/main" id="{92D21B16-BA70-40D7-85BB-235E43CE36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0784" y="4803984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35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1"/>
          <p:cNvPicPr preferRelativeResize="0"/>
          <p:nvPr/>
        </p:nvPicPr>
        <p:blipFill rotWithShape="1">
          <a:blip r:embed="rId3">
            <a:alphaModFix/>
          </a:blip>
          <a:srcRect t="3778" b="5180"/>
          <a:stretch/>
        </p:blipFill>
        <p:spPr>
          <a:xfrm>
            <a:off x="1412089" y="3166562"/>
            <a:ext cx="6583585" cy="26722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5" name="Google Shape;295;p51"/>
          <p:cNvPicPr preferRelativeResize="0"/>
          <p:nvPr/>
        </p:nvPicPr>
        <p:blipFill rotWithShape="1">
          <a:blip r:embed="rId4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1"/>
          <p:cNvSpPr/>
          <p:nvPr/>
        </p:nvSpPr>
        <p:spPr>
          <a:xfrm>
            <a:off x="423224" y="886000"/>
            <a:ext cx="3925255" cy="2143800"/>
          </a:xfrm>
          <a:prstGeom prst="wedgeRoundRectCallout">
            <a:avLst>
              <a:gd name="adj1" fmla="val 69184"/>
              <a:gd name="adj2" fmla="val 74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můžeme zajistit </a:t>
            </a: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přehrání zvuku 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nastaveném časovém intervalu?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51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Ladění!</a:t>
            </a:r>
            <a:endParaRPr lang="cs-CZ"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" name="Google Shape;29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244" y="1166874"/>
            <a:ext cx="1694799" cy="133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1"/>
          <p:cNvSpPr txBox="1"/>
          <p:nvPr/>
        </p:nvSpPr>
        <p:spPr>
          <a:xfrm>
            <a:off x="5659525" y="4778550"/>
            <a:ext cx="876000" cy="833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0" name="Google Shape;300;p51"/>
          <p:cNvCxnSpPr>
            <a:stCxn id="301" idx="0"/>
            <a:endCxn id="299" idx="2"/>
          </p:cNvCxnSpPr>
          <p:nvPr/>
        </p:nvCxnSpPr>
        <p:spPr>
          <a:xfrm rot="10800000" flipH="1">
            <a:off x="5995225" y="5612275"/>
            <a:ext cx="102300" cy="363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51"/>
          <p:cNvSpPr/>
          <p:nvPr/>
        </p:nvSpPr>
        <p:spPr>
          <a:xfrm>
            <a:off x="5017075" y="5975575"/>
            <a:ext cx="1956300" cy="7137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Interval: 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'6 sekund'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2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2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52"/>
          <p:cNvSpPr txBox="1"/>
          <p:nvPr/>
        </p:nvSpPr>
        <p:spPr>
          <a:xfrm>
            <a:off x="280825" y="881105"/>
            <a:ext cx="84705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vylepšený systém:</a:t>
            </a:r>
            <a:endParaRPr sz="2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Přidejte funkci snímání </a:t>
            </a:r>
            <a:r>
              <a:rPr lang="cs-CZ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obrazu</a:t>
            </a:r>
            <a:endParaRPr sz="2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cs-CZ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Upravte funkci</a:t>
            </a:r>
            <a:r>
              <a:rPr lang="en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pro uživatele se sluchovým postižením</a:t>
            </a:r>
            <a:endParaRPr sz="2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9" name="Google Shape;30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2"/>
          <p:cNvSpPr/>
          <p:nvPr/>
        </p:nvSpPr>
        <p:spPr>
          <a:xfrm>
            <a:off x="2586975" y="2637925"/>
            <a:ext cx="5587800" cy="2243400"/>
          </a:xfrm>
          <a:prstGeom prst="wedgeRoundRectCallout">
            <a:avLst>
              <a:gd name="adj1" fmla="val -49104"/>
              <a:gd name="adj2" fmla="val 6139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Vžijte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 se do uživatelů s poruchou sluchu; jaké potřeby by měly být splněny?</a:t>
            </a:r>
            <a:endParaRPr sz="1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50" y="2557150"/>
            <a:ext cx="5825025" cy="32853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" name="Google Shape;316;p53"/>
          <p:cNvPicPr preferRelativeResize="0"/>
          <p:nvPr/>
        </p:nvPicPr>
        <p:blipFill rotWithShape="1">
          <a:blip r:embed="rId4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3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53"/>
          <p:cNvSpPr txBox="1"/>
          <p:nvPr/>
        </p:nvSpPr>
        <p:spPr>
          <a:xfrm>
            <a:off x="340600" y="868750"/>
            <a:ext cx="791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vylepšený systém:</a:t>
            </a:r>
            <a:endParaRPr sz="2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●"/>
            </a:pPr>
            <a:r>
              <a:rPr lang="en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Přidejte funkci snímání obr</a:t>
            </a:r>
            <a:r>
              <a:rPr lang="cs-CZ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zu</a:t>
            </a:r>
            <a:endParaRPr sz="2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Char char="●"/>
            </a:pPr>
            <a:r>
              <a:rPr lang="en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Zefektivněte ji pro uživatele se sluchovým postižením</a:t>
            </a:r>
            <a:endParaRPr sz="25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53"/>
          <p:cNvCxnSpPr>
            <a:stCxn id="320" idx="0"/>
          </p:cNvCxnSpPr>
          <p:nvPr/>
        </p:nvCxnSpPr>
        <p:spPr>
          <a:xfrm rot="10800000" flipH="1">
            <a:off x="3067250" y="3986950"/>
            <a:ext cx="1170300" cy="1647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1" name="Google Shape;321;p53"/>
          <p:cNvSpPr/>
          <p:nvPr/>
        </p:nvSpPr>
        <p:spPr>
          <a:xfrm>
            <a:off x="6579075" y="4795450"/>
            <a:ext cx="2440800" cy="1943700"/>
          </a:xfrm>
          <a:prstGeom prst="wedgeRoundRectCallout">
            <a:avLst>
              <a:gd name="adj1" fmla="val -69469"/>
              <a:gd name="adj2" fmla="val 33159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Fotoaparát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aktivuje ve stejném intervalu, který byl nastaven pro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Zvukový přehrávač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2" name="Google Shape;32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34300" y="5842469"/>
            <a:ext cx="1238050" cy="98275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3"/>
          <p:cNvSpPr/>
          <p:nvPr/>
        </p:nvSpPr>
        <p:spPr>
          <a:xfrm>
            <a:off x="1512500" y="5634250"/>
            <a:ext cx="3109500" cy="9828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2 další intervaly: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'3 sekundy'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'5 sekund'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3" name="Google Shape;323;p53"/>
          <p:cNvCxnSpPr>
            <a:stCxn id="321" idx="1"/>
          </p:cNvCxnSpPr>
          <p:nvPr/>
        </p:nvCxnSpPr>
        <p:spPr>
          <a:xfrm rot="10800000">
            <a:off x="5972175" y="5551000"/>
            <a:ext cx="606900" cy="216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4" name="Google Shape;324;p53"/>
          <p:cNvCxnSpPr>
            <a:stCxn id="325" idx="1"/>
            <a:endCxn id="326" idx="3"/>
          </p:cNvCxnSpPr>
          <p:nvPr/>
        </p:nvCxnSpPr>
        <p:spPr>
          <a:xfrm rot="10800000">
            <a:off x="6092250" y="3034300"/>
            <a:ext cx="471000" cy="105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Google Shape;327;p53"/>
          <p:cNvSpPr/>
          <p:nvPr/>
        </p:nvSpPr>
        <p:spPr>
          <a:xfrm>
            <a:off x="3953318" y="2905159"/>
            <a:ext cx="800100" cy="1308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3"/>
          <p:cNvSpPr/>
          <p:nvPr/>
        </p:nvSpPr>
        <p:spPr>
          <a:xfrm>
            <a:off x="5292081" y="2695589"/>
            <a:ext cx="800100" cy="677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3"/>
          <p:cNvSpPr/>
          <p:nvPr/>
        </p:nvSpPr>
        <p:spPr>
          <a:xfrm>
            <a:off x="6563250" y="2789950"/>
            <a:ext cx="2195700" cy="699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Přidat</a:t>
            </a: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 1 virtuální RGB LED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53"/>
          <p:cNvSpPr/>
          <p:nvPr/>
        </p:nvSpPr>
        <p:spPr>
          <a:xfrm>
            <a:off x="6579075" y="3592750"/>
            <a:ext cx="2293500" cy="9828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RGB LED diody:</a:t>
            </a:r>
            <a:br>
              <a:rPr lang="en" sz="18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Nastavit 2 různé barvy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9" name="Google Shape;329;p53"/>
          <p:cNvCxnSpPr>
            <a:stCxn id="328" idx="1"/>
            <a:endCxn id="330" idx="3"/>
          </p:cNvCxnSpPr>
          <p:nvPr/>
        </p:nvCxnSpPr>
        <p:spPr>
          <a:xfrm rot="10800000">
            <a:off x="6005775" y="3828550"/>
            <a:ext cx="573300" cy="255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53"/>
          <p:cNvCxnSpPr>
            <a:stCxn id="328" idx="1"/>
            <a:endCxn id="326" idx="3"/>
          </p:cNvCxnSpPr>
          <p:nvPr/>
        </p:nvCxnSpPr>
        <p:spPr>
          <a:xfrm rot="10800000">
            <a:off x="6092175" y="3034450"/>
            <a:ext cx="486900" cy="1049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0" name="Google Shape;330;p53"/>
          <p:cNvSpPr/>
          <p:nvPr/>
        </p:nvSpPr>
        <p:spPr>
          <a:xfrm>
            <a:off x="5205756" y="3489840"/>
            <a:ext cx="800100" cy="677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7" name="Google Shape;33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65475" y="117450"/>
            <a:ext cx="1316250" cy="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4"/>
          <p:cNvSpPr/>
          <p:nvPr/>
        </p:nvSpPr>
        <p:spPr>
          <a:xfrm>
            <a:off x="211200" y="1371600"/>
            <a:ext cx="7791300" cy="2652900"/>
          </a:xfrm>
          <a:prstGeom prst="roundRect">
            <a:avLst>
              <a:gd name="adj" fmla="val 1015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Jaká je role bloku Interval v systému?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Umožňuje nepřetržitou aktivaci výstupů.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Umožňuje výstup, který má být aktivován v nastavených časových intervalech.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Umožňuje aktivaci výstupu každou minutu.</a:t>
            </a:r>
            <a:r>
              <a:rPr lang="en" sz="2000" dirty="0"/>
              <a:t> </a:t>
            </a:r>
            <a:endParaRPr sz="2000" dirty="0"/>
          </a:p>
        </p:txBody>
      </p:sp>
      <p:sp>
        <p:nvSpPr>
          <p:cNvPr id="340" name="Google Shape;340;p54"/>
          <p:cNvSpPr/>
          <p:nvPr/>
        </p:nvSpPr>
        <p:spPr>
          <a:xfrm>
            <a:off x="211200" y="4232950"/>
            <a:ext cx="7791300" cy="2228100"/>
          </a:xfrm>
          <a:prstGeom prst="roundRect">
            <a:avLst>
              <a:gd name="adj" fmla="val 1015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Proč je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tento systém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považován za</a:t>
            </a:r>
            <a:b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„chytr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“ technologi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Systém je vytvořen v aplikaci.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Systém využívá elektřinu.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Používá se snímač.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7" name="Google Shape;33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65475" y="117450"/>
            <a:ext cx="1316250" cy="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4"/>
          <p:cNvSpPr/>
          <p:nvPr/>
        </p:nvSpPr>
        <p:spPr>
          <a:xfrm>
            <a:off x="211200" y="1371600"/>
            <a:ext cx="7791300" cy="2652900"/>
          </a:xfrm>
          <a:prstGeom prst="roundRect">
            <a:avLst>
              <a:gd name="adj" fmla="val 1015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Jaká je role bloku Interval v systému?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b. 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Umožňuje výstup, který má být aktivován v nastavených časových intervalech.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54"/>
          <p:cNvSpPr/>
          <p:nvPr/>
        </p:nvSpPr>
        <p:spPr>
          <a:xfrm>
            <a:off x="211200" y="4232950"/>
            <a:ext cx="7791300" cy="2228100"/>
          </a:xfrm>
          <a:prstGeom prst="roundRect">
            <a:avLst>
              <a:gd name="adj" fmla="val 1015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Proč je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tento systém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považován za</a:t>
            </a:r>
            <a:b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„chytr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“ technologi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c. 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Používá se snímač.</a:t>
            </a:r>
            <a:endParaRPr sz="2000" dirty="0"/>
          </a:p>
        </p:txBody>
      </p:sp>
      <p:pic>
        <p:nvPicPr>
          <p:cNvPr id="7" name="Google Shape;350;p55">
            <a:extLst>
              <a:ext uri="{FF2B5EF4-FFF2-40B4-BE49-F238E27FC236}">
                <a16:creationId xmlns:a16="http://schemas.microsoft.com/office/drawing/2014/main" id="{89310A0E-7104-48ED-8943-80A02E07716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161" y="2520649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50;p55">
            <a:extLst>
              <a:ext uri="{FF2B5EF4-FFF2-40B4-BE49-F238E27FC236}">
                <a16:creationId xmlns:a16="http://schemas.microsoft.com/office/drawing/2014/main" id="{0D48EEC5-9518-44C3-977E-1146B21A1F9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160" y="5079675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10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7250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4838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444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500" y="21449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3625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682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6"/>
          <p:cNvSpPr/>
          <p:nvPr/>
        </p:nvSpPr>
        <p:spPr>
          <a:xfrm>
            <a:off x="381600" y="2776450"/>
            <a:ext cx="2575200" cy="28928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cyklem barev a jasu.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vytvořit efektivnější světelnou výstrahu pro svůj „chytrý zvonek“?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56"/>
          <p:cNvSpPr/>
          <p:nvPr/>
        </p:nvSpPr>
        <p:spPr>
          <a:xfrm>
            <a:off x="5935050" y="2802275"/>
            <a:ext cx="2575200" cy="28928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přidáním bloku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DC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motoru. Můžete vytvořit pohyblivý prvek pro svůj „chytrý zvonek“?</a:t>
            </a:r>
            <a:endParaRPr sz="2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56"/>
          <p:cNvSpPr/>
          <p:nvPr/>
        </p:nvSpPr>
        <p:spPr>
          <a:xfrm>
            <a:off x="3158325" y="2802274"/>
            <a:ext cx="2575200" cy="289282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bloky B</a:t>
            </a:r>
            <a:r>
              <a:rPr lang="cs-CZ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zučák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Držet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Můžete vytvořit efektivnější zvukové upozornění pro svůj „chytrý zvonek“?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56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Rozšiřující aktivity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"/>
          <p:cNvSpPr/>
          <p:nvPr/>
        </p:nvSpPr>
        <p:spPr>
          <a:xfrm>
            <a:off x="1455950" y="3674150"/>
            <a:ext cx="3002400" cy="2151000"/>
          </a:xfrm>
          <a:prstGeom prst="wedgeRoundRectCallout">
            <a:avLst>
              <a:gd name="adj1" fmla="val 67164"/>
              <a:gd name="adj2" fmla="val -6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7"/>
          <p:cNvSpPr txBox="1"/>
          <p:nvPr/>
        </p:nvSpPr>
        <p:spPr>
          <a:xfrm>
            <a:off x="1598300" y="4177250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Dokážete nakreslit svůj systém?</a:t>
            </a:r>
            <a:endParaRPr sz="3000" b="1" u="none" strike="noStrike" cap="non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3" name="Google Shape;37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7"/>
          <p:cNvSpPr/>
          <p:nvPr/>
        </p:nvSpPr>
        <p:spPr>
          <a:xfrm>
            <a:off x="3783175" y="1213250"/>
            <a:ext cx="3002400" cy="2056200"/>
          </a:xfrm>
          <a:prstGeom prst="wedgeRoundRectCallout">
            <a:avLst>
              <a:gd name="adj1" fmla="val -75758"/>
              <a:gd name="adj2" fmla="val -134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Co jste se dnes naučili?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57"/>
          <p:cNvSpPr txBox="1"/>
          <p:nvPr/>
        </p:nvSpPr>
        <p:spPr>
          <a:xfrm>
            <a:off x="5400900" y="251263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Závěr a reflexe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6" name="Google Shape;37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725" y="3793625"/>
            <a:ext cx="2557025" cy="19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824" y="1286050"/>
            <a:ext cx="1877123" cy="15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39"/>
          <p:cNvSpPr txBox="1"/>
          <p:nvPr/>
        </p:nvSpPr>
        <p:spPr>
          <a:xfrm>
            <a:off x="379050" y="1012088"/>
            <a:ext cx="9081000" cy="14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Můžete se dostat na druhou stranu třídy, aniž byste narušili lasery?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5557500" y="209088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cs-CZ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Úvod</a:t>
            </a:r>
            <a:endParaRPr sz="3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425" y="2532675"/>
            <a:ext cx="5079450" cy="380957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/>
          <p:nvPr/>
        </p:nvSpPr>
        <p:spPr>
          <a:xfrm>
            <a:off x="507950" y="1478750"/>
            <a:ext cx="79815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Jakou funkci mají tyto senzory? </a:t>
            </a:r>
            <a:endParaRPr sz="25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40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75" y="2460925"/>
            <a:ext cx="1804865" cy="17494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40"/>
          <p:cNvSpPr/>
          <p:nvPr/>
        </p:nvSpPr>
        <p:spPr>
          <a:xfrm>
            <a:off x="634150" y="4614150"/>
            <a:ext cx="1888800" cy="9957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Senzor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pohybu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40"/>
          <p:cNvSpPr/>
          <p:nvPr/>
        </p:nvSpPr>
        <p:spPr>
          <a:xfrm>
            <a:off x="3155475" y="4684550"/>
            <a:ext cx="2762100" cy="9012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Senzor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teploty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40"/>
          <p:cNvSpPr/>
          <p:nvPr/>
        </p:nvSpPr>
        <p:spPr>
          <a:xfrm>
            <a:off x="6382600" y="4585200"/>
            <a:ext cx="2134800" cy="9012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Senzor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kouře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40"/>
          <p:cNvSpPr/>
          <p:nvPr/>
        </p:nvSpPr>
        <p:spPr>
          <a:xfrm>
            <a:off x="3722250" y="5958975"/>
            <a:ext cx="4472700" cy="578400"/>
          </a:xfrm>
          <a:prstGeom prst="wedgeRoundRectCallout">
            <a:avLst>
              <a:gd name="adj1" fmla="val -57811"/>
              <a:gd name="adj2" fmla="val -5321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 čemu slouží tyto senzory?</a:t>
            </a:r>
            <a:endParaRPr lang="cs-CZ"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163200" y="5683427"/>
            <a:ext cx="1422000" cy="111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3638" y="2278525"/>
            <a:ext cx="3280216" cy="213474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4543" y="2446450"/>
            <a:ext cx="2624181" cy="174945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"/>
          <p:cNvSpPr/>
          <p:nvPr/>
        </p:nvSpPr>
        <p:spPr>
          <a:xfrm>
            <a:off x="495913" y="1466775"/>
            <a:ext cx="79815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 lze zefektivnit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mechanismus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zvonku pomocí senzorů? </a:t>
            </a:r>
            <a:endParaRPr sz="2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41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549" y="2798175"/>
            <a:ext cx="4210225" cy="367572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/>
          <p:nvPr/>
        </p:nvSpPr>
        <p:spPr>
          <a:xfrm>
            <a:off x="1262225" y="1474138"/>
            <a:ext cx="910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Dokončete aktivitu klíčových slov v </a:t>
            </a: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pracovním listě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42"/>
          <p:cNvSpPr txBox="1"/>
          <p:nvPr/>
        </p:nvSpPr>
        <p:spPr>
          <a:xfrm>
            <a:off x="593174" y="3130350"/>
            <a:ext cx="2901865" cy="67265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Domovní zvonek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42"/>
          <p:cNvSpPr txBox="1"/>
          <p:nvPr/>
        </p:nvSpPr>
        <p:spPr>
          <a:xfrm>
            <a:off x="593175" y="5846700"/>
            <a:ext cx="17019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Funkce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42"/>
          <p:cNvSpPr txBox="1"/>
          <p:nvPr/>
        </p:nvSpPr>
        <p:spPr>
          <a:xfrm>
            <a:off x="4201163" y="3803000"/>
            <a:ext cx="1447800" cy="5973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Laser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42"/>
          <p:cNvSpPr txBox="1"/>
          <p:nvPr/>
        </p:nvSpPr>
        <p:spPr>
          <a:xfrm>
            <a:off x="6206225" y="5375050"/>
            <a:ext cx="2342700" cy="9405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Chytrá technologie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2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Klíčová slova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0" name="Google Shape;20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2"/>
          <p:cNvSpPr txBox="1"/>
          <p:nvPr/>
        </p:nvSpPr>
        <p:spPr>
          <a:xfrm>
            <a:off x="6644525" y="2674244"/>
            <a:ext cx="19044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Senzor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91" y="1513525"/>
            <a:ext cx="607524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/>
          <p:nvPr/>
        </p:nvSpPr>
        <p:spPr>
          <a:xfrm>
            <a:off x="4409920" y="491150"/>
            <a:ext cx="473408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095" y="148600"/>
            <a:ext cx="1363825" cy="11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3"/>
          <p:cNvSpPr/>
          <p:nvPr/>
        </p:nvSpPr>
        <p:spPr>
          <a:xfrm>
            <a:off x="510350" y="1628075"/>
            <a:ext cx="7803900" cy="2524500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Který typ senzoru by spustil výstrahu, kdyby na něj někdo šlápl?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Senzor kouře.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Tepelný senzor.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Senzor tlaku.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 txBox="1"/>
          <p:nvPr/>
        </p:nvSpPr>
        <p:spPr>
          <a:xfrm>
            <a:off x="4572000" y="491150"/>
            <a:ext cx="45720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6" name="Google Shape;21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535" y="148600"/>
            <a:ext cx="1363825" cy="11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4"/>
          <p:cNvSpPr/>
          <p:nvPr/>
        </p:nvSpPr>
        <p:spPr>
          <a:xfrm>
            <a:off x="510350" y="1628075"/>
            <a:ext cx="7325400" cy="2075700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Který typ senzoru by spustil výstrahu, kdyby na něj někdo šlápl?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C. Senzor tlaku.</a:t>
            </a:r>
            <a:endParaRPr sz="2000"/>
          </a:p>
        </p:txBody>
      </p:sp>
      <p:pic>
        <p:nvPicPr>
          <p:cNvPr id="219" name="Google Shape;21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5439" y="2610724"/>
            <a:ext cx="766677" cy="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4"/>
          <p:cNvSpPr/>
          <p:nvPr/>
        </p:nvSpPr>
        <p:spPr>
          <a:xfrm>
            <a:off x="554000" y="4142350"/>
            <a:ext cx="7281750" cy="207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S partnerem proberte, jak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lze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senzor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použít k vylepšení zvonku pro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uživatel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s poruchou sluchu nebo zraku.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288" y="2160800"/>
            <a:ext cx="5257425" cy="295337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/>
        </p:nvSpPr>
        <p:spPr>
          <a:xfrm>
            <a:off x="546225" y="1276700"/>
            <a:ext cx="71691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 systému použijte světelný senzor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45"/>
          <p:cNvSpPr txBox="1"/>
          <p:nvPr/>
        </p:nvSpPr>
        <p:spPr>
          <a:xfrm>
            <a:off x="5149425" y="338750"/>
            <a:ext cx="3994375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stavět!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45"/>
          <p:cNvSpPr/>
          <p:nvPr/>
        </p:nvSpPr>
        <p:spPr>
          <a:xfrm>
            <a:off x="882050" y="5430275"/>
            <a:ext cx="2518200" cy="6363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Světelný senzor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0" name="Google Shape;230;p45"/>
          <p:cNvCxnSpPr>
            <a:stCxn id="229" idx="0"/>
            <a:endCxn id="231" idx="2"/>
          </p:cNvCxnSpPr>
          <p:nvPr/>
        </p:nvCxnSpPr>
        <p:spPr>
          <a:xfrm rot="10800000" flipH="1">
            <a:off x="2141150" y="4364075"/>
            <a:ext cx="648600" cy="1066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45"/>
          <p:cNvSpPr/>
          <p:nvPr/>
        </p:nvSpPr>
        <p:spPr>
          <a:xfrm>
            <a:off x="2141150" y="3226888"/>
            <a:ext cx="1297200" cy="1137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5"/>
          <p:cNvSpPr/>
          <p:nvPr/>
        </p:nvSpPr>
        <p:spPr>
          <a:xfrm>
            <a:off x="5149425" y="5516700"/>
            <a:ext cx="2923200" cy="113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2000">
                <a:srgbClr val="FF9900"/>
              </a:gs>
              <a:gs pos="29000">
                <a:srgbClr val="08D0C4"/>
              </a:gs>
              <a:gs pos="46000">
                <a:srgbClr val="FF00FF"/>
              </a:gs>
              <a:gs pos="58999">
                <a:srgbClr val="FF0000"/>
              </a:gs>
              <a:gs pos="76000">
                <a:srgbClr val="9900FF"/>
              </a:gs>
              <a:gs pos="100000">
                <a:srgbClr val="3C78D8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RGB LED: 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Nastavte vhodnou barvu 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3" name="Google Shape;233;p45"/>
          <p:cNvCxnSpPr>
            <a:stCxn id="232" idx="0"/>
            <a:endCxn id="234" idx="2"/>
          </p:cNvCxnSpPr>
          <p:nvPr/>
        </p:nvCxnSpPr>
        <p:spPr>
          <a:xfrm rot="10800000">
            <a:off x="6380925" y="4716600"/>
            <a:ext cx="230100" cy="800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Google Shape;234;p45"/>
          <p:cNvSpPr/>
          <p:nvPr/>
        </p:nvSpPr>
        <p:spPr>
          <a:xfrm>
            <a:off x="5732325" y="3104150"/>
            <a:ext cx="1297200" cy="1612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Úkol 1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46"/>
          <p:cNvSpPr txBox="1"/>
          <p:nvPr/>
        </p:nvSpPr>
        <p:spPr>
          <a:xfrm>
            <a:off x="616375" y="1219200"/>
            <a:ext cx="8158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zvonek se zvukem a </a:t>
            </a:r>
            <a:b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vizuální výstrah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která se aktivuje, když 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 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někdo 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přiblíží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3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6"/>
          <p:cNvSpPr/>
          <p:nvPr/>
        </p:nvSpPr>
        <p:spPr>
          <a:xfrm>
            <a:off x="2586975" y="2633700"/>
            <a:ext cx="5587800" cy="2209200"/>
          </a:xfrm>
          <a:prstGeom prst="wedgeRoundRectCallout">
            <a:avLst>
              <a:gd name="adj1" fmla="val -46284"/>
              <a:gd name="adj2" fmla="val 6351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Jaké bloky pomohou vytvořit zvukové </a:t>
            </a: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a v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izuální upozornění?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Jaký vstup mů</a:t>
            </a: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že detekovat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 že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 se někdo přiblíží?</a:t>
            </a:r>
            <a:endParaRPr sz="1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656</Words>
  <Application>Microsoft Office PowerPoint</Application>
  <PresentationFormat>Předvádění na obrazovce (4:3)</PresentationFormat>
  <Paragraphs>109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Montserrat</vt:lpstr>
      <vt:lpstr>Helvetica Neue</vt:lpstr>
      <vt:lpstr>Arial</vt:lpstr>
      <vt:lpstr>Times New Roman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Novotný</dc:creator>
  <cp:lastModifiedBy>Jakub Novotný</cp:lastModifiedBy>
  <cp:revision>2</cp:revision>
  <dcterms:modified xsi:type="dcterms:W3CDTF">2021-08-30T10:27:29Z</dcterms:modified>
</cp:coreProperties>
</file>