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4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6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3" r:id="rId1"/>
    <p:sldMasterId id="2147483694" r:id="rId2"/>
    <p:sldMasterId id="2147483695" r:id="rId3"/>
    <p:sldMasterId id="2147483696" r:id="rId4"/>
  </p:sldMasterIdLst>
  <p:notesMasterIdLst>
    <p:notesMasterId r:id="rId2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9144000" cy="6858000" type="screen4x3"/>
  <p:notesSz cx="6858000" cy="9144000"/>
  <p:embeddedFontLst>
    <p:embeddedFont>
      <p:font typeface="Montserrat" panose="020B0604020202020204" charset="-18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kub Novotný" initials="JN" lastIdx="1" clrIdx="0">
    <p:extLst>
      <p:ext uri="{19B8F6BF-5375-455C-9EA6-DF929625EA0E}">
        <p15:presenceInfo xmlns:p15="http://schemas.microsoft.com/office/powerpoint/2012/main" userId="S::j.novotny@profimedia-cz.cz::4c4758df-aeac-4cf7-8cbb-991075668da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ustomXml" Target="../customXml/item1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94a8808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g594a8808cd_0_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61a5969bf8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g61a5969bf8_0_298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61a5969bf8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g61a5969bf8_0_328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61a5969bf8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g61a5969bf8_0_347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478888c12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g478888c129_0_22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478888c129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478888c129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478888c129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g478888c129_0_7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61a5969bf8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g61a5969bf8_0_96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61a5969bf8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4" name="Google Shape;414;g61a5969bf8_0_161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61a5969bf8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g61a5969bf8_0_186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61a5969bf8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1" name="Google Shape;451;g61a5969bf8_0_214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10450eb0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510450eb0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61874f708e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0" name="Google Shape;470;g61874f708e_0_84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57b4978783_0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7" name="Google Shape;477;g57b4978783_0_478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57b4978783_0_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6" name="Google Shape;486;g57b4978783_0_487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61c6a8850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g61c6a88505_1_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594a8808cd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1" name="Google Shape;511;g594a8808cd_0_351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6024b0e5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g6024b0e59b_0_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61a5969bf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g61a5969bf8_0_7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61a5969bf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61a5969bf8_0_23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1a5969bf8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g61a5969bf8_0_51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61a5969bf8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g61a5969bf8_0_66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61a5969bf8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g61a5969bf8_0_81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61a59699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g61a5969992_0_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>
            <a:spLocks noGrp="1"/>
          </p:cNvSpPr>
          <p:nvPr>
            <p:ph type="subTitle" idx="1"/>
          </p:nvPr>
        </p:nvSpPr>
        <p:spPr>
          <a:xfrm>
            <a:off x="457172" y="273352"/>
            <a:ext cx="8228700" cy="5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body" idx="2"/>
          </p:nvPr>
        </p:nvSpPr>
        <p:spPr>
          <a:xfrm>
            <a:off x="457172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body" idx="3"/>
          </p:nvPr>
        </p:nvSpPr>
        <p:spPr>
          <a:xfrm>
            <a:off x="4673927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0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body" idx="3"/>
          </p:nvPr>
        </p:nvSpPr>
        <p:spPr>
          <a:xfrm>
            <a:off x="4673927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body" idx="3"/>
          </p:nvPr>
        </p:nvSpPr>
        <p:spPr>
          <a:xfrm>
            <a:off x="457172" y="3682578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body" idx="2"/>
          </p:nvPr>
        </p:nvSpPr>
        <p:spPr>
          <a:xfrm>
            <a:off x="457172" y="3682578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3"/>
          </p:nvPr>
        </p:nvSpPr>
        <p:spPr>
          <a:xfrm>
            <a:off x="4673927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body" idx="4"/>
          </p:nvPr>
        </p:nvSpPr>
        <p:spPr>
          <a:xfrm>
            <a:off x="457172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24"/>
          <p:cNvSpPr txBox="1">
            <a:spLocks noGrp="1"/>
          </p:cNvSpPr>
          <p:nvPr>
            <p:ph type="body" idx="2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24"/>
          <p:cNvSpPr/>
          <p:nvPr/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24"/>
          <p:cNvSpPr/>
          <p:nvPr/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subTitle" idx="1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8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28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28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9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0"/>
          <p:cNvSpPr txBox="1">
            <a:spLocks noGrp="1"/>
          </p:cNvSpPr>
          <p:nvPr>
            <p:ph type="subTitle" idx="1"/>
          </p:nvPr>
        </p:nvSpPr>
        <p:spPr>
          <a:xfrm>
            <a:off x="457172" y="273352"/>
            <a:ext cx="8228700" cy="5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1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31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body" idx="2"/>
          </p:nvPr>
        </p:nvSpPr>
        <p:spPr>
          <a:xfrm>
            <a:off x="457172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body" idx="3"/>
          </p:nvPr>
        </p:nvSpPr>
        <p:spPr>
          <a:xfrm>
            <a:off x="4673927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2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32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Google Shape;125;p32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body" idx="3"/>
          </p:nvPr>
        </p:nvSpPr>
        <p:spPr>
          <a:xfrm>
            <a:off x="4673927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3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33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33"/>
          <p:cNvSpPr txBox="1">
            <a:spLocks noGrp="1"/>
          </p:cNvSpPr>
          <p:nvPr>
            <p:ph type="body" idx="3"/>
          </p:nvPr>
        </p:nvSpPr>
        <p:spPr>
          <a:xfrm>
            <a:off x="457172" y="3682578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4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34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34"/>
          <p:cNvSpPr txBox="1">
            <a:spLocks noGrp="1"/>
          </p:cNvSpPr>
          <p:nvPr>
            <p:ph type="body" idx="2"/>
          </p:nvPr>
        </p:nvSpPr>
        <p:spPr>
          <a:xfrm>
            <a:off x="457172" y="3682578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5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35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p35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Google Shape;140;p35"/>
          <p:cNvSpPr txBox="1">
            <a:spLocks noGrp="1"/>
          </p:cNvSpPr>
          <p:nvPr>
            <p:ph type="body" idx="3"/>
          </p:nvPr>
        </p:nvSpPr>
        <p:spPr>
          <a:xfrm>
            <a:off x="4673927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35"/>
          <p:cNvSpPr txBox="1">
            <a:spLocks noGrp="1"/>
          </p:cNvSpPr>
          <p:nvPr>
            <p:ph type="body" idx="4"/>
          </p:nvPr>
        </p:nvSpPr>
        <p:spPr>
          <a:xfrm>
            <a:off x="457172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6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36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36"/>
          <p:cNvSpPr txBox="1">
            <a:spLocks noGrp="1"/>
          </p:cNvSpPr>
          <p:nvPr>
            <p:ph type="body" idx="2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36"/>
          <p:cNvSpPr/>
          <p:nvPr/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p36"/>
          <p:cNvSpPr/>
          <p:nvPr/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8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38"/>
          <p:cNvSpPr txBox="1">
            <a:spLocks noGrp="1"/>
          </p:cNvSpPr>
          <p:nvPr>
            <p:ph type="subTitle" idx="1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9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p39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1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Google Shape;163;p41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Google Shape;164;p41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2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3"/>
          <p:cNvSpPr txBox="1">
            <a:spLocks noGrp="1"/>
          </p:cNvSpPr>
          <p:nvPr>
            <p:ph type="subTitle" idx="1"/>
          </p:nvPr>
        </p:nvSpPr>
        <p:spPr>
          <a:xfrm>
            <a:off x="457172" y="273352"/>
            <a:ext cx="8228700" cy="53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4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Google Shape;171;p44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Google Shape;172;p44"/>
          <p:cNvSpPr txBox="1">
            <a:spLocks noGrp="1"/>
          </p:cNvSpPr>
          <p:nvPr>
            <p:ph type="body" idx="2"/>
          </p:nvPr>
        </p:nvSpPr>
        <p:spPr>
          <a:xfrm>
            <a:off x="457172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3" name="Google Shape;173;p44"/>
          <p:cNvSpPr txBox="1">
            <a:spLocks noGrp="1"/>
          </p:cNvSpPr>
          <p:nvPr>
            <p:ph type="body" idx="3"/>
          </p:nvPr>
        </p:nvSpPr>
        <p:spPr>
          <a:xfrm>
            <a:off x="4673927" y="1604841"/>
            <a:ext cx="40155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5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Google Shape;176;p45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Google Shape;177;p45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8" name="Google Shape;178;p45"/>
          <p:cNvSpPr txBox="1">
            <a:spLocks noGrp="1"/>
          </p:cNvSpPr>
          <p:nvPr>
            <p:ph type="body" idx="3"/>
          </p:nvPr>
        </p:nvSpPr>
        <p:spPr>
          <a:xfrm>
            <a:off x="4673927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6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Google Shape;181;p46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Google Shape;182;p46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Google Shape;183;p46"/>
          <p:cNvSpPr txBox="1">
            <a:spLocks noGrp="1"/>
          </p:cNvSpPr>
          <p:nvPr>
            <p:ph type="body" idx="3"/>
          </p:nvPr>
        </p:nvSpPr>
        <p:spPr>
          <a:xfrm>
            <a:off x="457172" y="3682578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7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p47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p47"/>
          <p:cNvSpPr txBox="1">
            <a:spLocks noGrp="1"/>
          </p:cNvSpPr>
          <p:nvPr>
            <p:ph type="body" idx="2"/>
          </p:nvPr>
        </p:nvSpPr>
        <p:spPr>
          <a:xfrm>
            <a:off x="457172" y="3682578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8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Google Shape;190;p48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Google Shape;191;p48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Google Shape;192;p48"/>
          <p:cNvSpPr txBox="1">
            <a:spLocks noGrp="1"/>
          </p:cNvSpPr>
          <p:nvPr>
            <p:ph type="body" idx="3"/>
          </p:nvPr>
        </p:nvSpPr>
        <p:spPr>
          <a:xfrm>
            <a:off x="4673927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" name="Google Shape;193;p48"/>
          <p:cNvSpPr txBox="1">
            <a:spLocks noGrp="1"/>
          </p:cNvSpPr>
          <p:nvPr>
            <p:ph type="body" idx="4"/>
          </p:nvPr>
        </p:nvSpPr>
        <p:spPr>
          <a:xfrm>
            <a:off x="457172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9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Google Shape;196;p49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7" name="Google Shape;197;p49"/>
          <p:cNvSpPr txBox="1">
            <a:spLocks noGrp="1"/>
          </p:cNvSpPr>
          <p:nvPr>
            <p:ph type="body" idx="2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Google Shape;198;p49"/>
          <p:cNvSpPr/>
          <p:nvPr/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9" name="Google Shape;199;p49"/>
          <p:cNvSpPr/>
          <p:nvPr/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6A59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172" y="6247907"/>
            <a:ext cx="21303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7054" y="6247907"/>
            <a:ext cx="28980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5842" y="6247907"/>
            <a:ext cx="21303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A59B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dt" idx="10"/>
          </p:nvPr>
        </p:nvSpPr>
        <p:spPr>
          <a:xfrm>
            <a:off x="457172" y="6247907"/>
            <a:ext cx="21303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03" name="Google Shape;103;p25"/>
          <p:cNvSpPr txBox="1">
            <a:spLocks noGrp="1"/>
          </p:cNvSpPr>
          <p:nvPr>
            <p:ph type="ftr" idx="11"/>
          </p:nvPr>
        </p:nvSpPr>
        <p:spPr>
          <a:xfrm>
            <a:off x="3127054" y="6247907"/>
            <a:ext cx="28980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04" name="Google Shape;104;p25"/>
          <p:cNvSpPr txBox="1">
            <a:spLocks noGrp="1"/>
          </p:cNvSpPr>
          <p:nvPr>
            <p:ph type="sldNum" idx="12"/>
          </p:nvPr>
        </p:nvSpPr>
        <p:spPr>
          <a:xfrm>
            <a:off x="6555842" y="6247907"/>
            <a:ext cx="21303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A59B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7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p37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p37"/>
          <p:cNvSpPr txBox="1">
            <a:spLocks noGrp="1"/>
          </p:cNvSpPr>
          <p:nvPr>
            <p:ph type="dt" idx="10"/>
          </p:nvPr>
        </p:nvSpPr>
        <p:spPr>
          <a:xfrm>
            <a:off x="457172" y="6247907"/>
            <a:ext cx="21300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52" name="Google Shape;152;p37"/>
          <p:cNvSpPr txBox="1">
            <a:spLocks noGrp="1"/>
          </p:cNvSpPr>
          <p:nvPr>
            <p:ph type="ftr" idx="11"/>
          </p:nvPr>
        </p:nvSpPr>
        <p:spPr>
          <a:xfrm>
            <a:off x="3127054" y="6247907"/>
            <a:ext cx="28980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53" name="Google Shape;153;p37"/>
          <p:cNvSpPr txBox="1">
            <a:spLocks noGrp="1"/>
          </p:cNvSpPr>
          <p:nvPr>
            <p:ph type="sldNum" idx="12"/>
          </p:nvPr>
        </p:nvSpPr>
        <p:spPr>
          <a:xfrm>
            <a:off x="6555842" y="6247907"/>
            <a:ext cx="21300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975" y="-12"/>
            <a:ext cx="2281044" cy="114498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50"/>
          <p:cNvSpPr txBox="1"/>
          <p:nvPr/>
        </p:nvSpPr>
        <p:spPr>
          <a:xfrm>
            <a:off x="1277100" y="1204650"/>
            <a:ext cx="4733100" cy="7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06" name="Google Shape;206;p50"/>
          <p:cNvPicPr preferRelativeResize="0"/>
          <p:nvPr/>
        </p:nvPicPr>
        <p:blipFill rotWithShape="1">
          <a:blip r:embed="rId4">
            <a:alphaModFix/>
          </a:blip>
          <a:srcRect b="44487"/>
          <a:stretch/>
        </p:blipFill>
        <p:spPr>
          <a:xfrm>
            <a:off x="0" y="4795525"/>
            <a:ext cx="7705726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50"/>
          <p:cNvSpPr/>
          <p:nvPr/>
        </p:nvSpPr>
        <p:spPr>
          <a:xfrm>
            <a:off x="3044500" y="5685463"/>
            <a:ext cx="615600" cy="605700"/>
          </a:xfrm>
          <a:prstGeom prst="ellipse">
            <a:avLst/>
          </a:prstGeom>
          <a:solidFill>
            <a:srgbClr val="EEECE1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sz="3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50"/>
          <p:cNvSpPr txBox="1"/>
          <p:nvPr/>
        </p:nvSpPr>
        <p:spPr>
          <a:xfrm>
            <a:off x="409200" y="5776500"/>
            <a:ext cx="25239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s-CZ" sz="25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Úvodní lekce</a:t>
            </a:r>
            <a:endParaRPr sz="2500" b="1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p50"/>
          <p:cNvSpPr txBox="1"/>
          <p:nvPr/>
        </p:nvSpPr>
        <p:spPr>
          <a:xfrm>
            <a:off x="409200" y="4939074"/>
            <a:ext cx="8889000" cy="7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cs-CZ" sz="4000" b="1" dirty="0">
                <a:latin typeface="Montserrat"/>
                <a:ea typeface="Montserrat"/>
                <a:cs typeface="Montserrat"/>
                <a:sym typeface="Montserrat"/>
              </a:rPr>
              <a:t>Informatické myšlení</a:t>
            </a:r>
            <a:endParaRPr sz="4000" b="1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0" name="Google Shape;210;p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43575" y="2628900"/>
            <a:ext cx="2004625" cy="422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59"/>
          <p:cNvPicPr preferRelativeResize="0"/>
          <p:nvPr/>
        </p:nvPicPr>
        <p:blipFill rotWithShape="1">
          <a:blip r:embed="rId4">
            <a:alphaModFix/>
          </a:blip>
          <a:srcRect t="26372" b="51518"/>
          <a:stretch/>
        </p:blipFill>
        <p:spPr>
          <a:xfrm>
            <a:off x="0" y="793850"/>
            <a:ext cx="9144000" cy="1483801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59"/>
          <p:cNvSpPr/>
          <p:nvPr/>
        </p:nvSpPr>
        <p:spPr>
          <a:xfrm>
            <a:off x="5244900" y="1835350"/>
            <a:ext cx="2655600" cy="851400"/>
          </a:xfrm>
          <a:prstGeom prst="wedgeRoundRectCallout">
            <a:avLst>
              <a:gd name="adj1" fmla="val 57409"/>
              <a:gd name="adj2" fmla="val 15909"/>
              <a:gd name="adj3" fmla="val 0"/>
            </a:avLst>
          </a:prstGeom>
          <a:solidFill>
            <a:srgbClr val="F3F3F3"/>
          </a:solidFill>
          <a:ln w="762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6263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Znáte proces výroby?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2" name="Google Shape;322;p59"/>
          <p:cNvSpPr/>
          <p:nvPr/>
        </p:nvSpPr>
        <p:spPr>
          <a:xfrm>
            <a:off x="4485750" y="3154700"/>
            <a:ext cx="4464300" cy="3482700"/>
          </a:xfrm>
          <a:prstGeom prst="roundRect">
            <a:avLst>
              <a:gd name="adj" fmla="val 7343"/>
            </a:avLst>
          </a:prstGeom>
          <a:solidFill>
            <a:srgbClr val="F3F3F3"/>
          </a:solidFill>
          <a:ln w="762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Začínáme základnou (těsto), následuje základová omáčka, hlavní přísady a nakonec sýr.</a:t>
            </a:r>
          </a:p>
          <a:p>
            <a:pPr lvl="0">
              <a:buClr>
                <a:schemeClr val="dk1"/>
              </a:buClr>
              <a:buSzPts val="1100"/>
            </a:pPr>
            <a:endParaRPr lang="cs-CZ"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Jedná se o vzorec, který můžete využít k dokončení úkolu.</a:t>
            </a: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3" name="Google Shape;323;p59"/>
          <p:cNvSpPr/>
          <p:nvPr/>
        </p:nvSpPr>
        <p:spPr>
          <a:xfrm>
            <a:off x="217125" y="3154850"/>
            <a:ext cx="3988200" cy="3482700"/>
          </a:xfrm>
          <a:prstGeom prst="roundRect">
            <a:avLst>
              <a:gd name="adj" fmla="val 7343"/>
            </a:avLst>
          </a:prstGeom>
          <a:solidFill>
            <a:srgbClr val="F3F3F3"/>
          </a:solidFill>
          <a:ln w="762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4" name="Google Shape;324;p59"/>
          <p:cNvSpPr/>
          <p:nvPr/>
        </p:nvSpPr>
        <p:spPr>
          <a:xfrm>
            <a:off x="598875" y="2897275"/>
            <a:ext cx="3336900" cy="595500"/>
          </a:xfrm>
          <a:prstGeom prst="roundRect">
            <a:avLst>
              <a:gd name="adj" fmla="val 16667"/>
            </a:avLst>
          </a:prstGeom>
          <a:solidFill>
            <a:srgbClr val="1155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Příprava pizzy</a:t>
            </a:r>
            <a:endParaRPr sz="24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5" name="Google Shape;325;p59"/>
          <p:cNvSpPr/>
          <p:nvPr/>
        </p:nvSpPr>
        <p:spPr>
          <a:xfrm>
            <a:off x="2134675" y="4187850"/>
            <a:ext cx="202800" cy="285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6" name="Google Shape;326;p59"/>
          <p:cNvSpPr/>
          <p:nvPr/>
        </p:nvSpPr>
        <p:spPr>
          <a:xfrm>
            <a:off x="2109825" y="4898013"/>
            <a:ext cx="202800" cy="285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7" name="Google Shape;327;p59"/>
          <p:cNvSpPr/>
          <p:nvPr/>
        </p:nvSpPr>
        <p:spPr>
          <a:xfrm>
            <a:off x="2109825" y="5589475"/>
            <a:ext cx="202800" cy="285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8" name="Google Shape;328;p59"/>
          <p:cNvSpPr/>
          <p:nvPr/>
        </p:nvSpPr>
        <p:spPr>
          <a:xfrm>
            <a:off x="685800" y="3771850"/>
            <a:ext cx="3033000" cy="434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Dekompozice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9" name="Google Shape;329;p59"/>
          <p:cNvSpPr/>
          <p:nvPr/>
        </p:nvSpPr>
        <p:spPr>
          <a:xfrm>
            <a:off x="685800" y="4472725"/>
            <a:ext cx="3033000" cy="4347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Rozpoznávání vzorců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0" name="Google Shape;330;p59"/>
          <p:cNvSpPr/>
          <p:nvPr/>
        </p:nvSpPr>
        <p:spPr>
          <a:xfrm>
            <a:off x="685800" y="5173600"/>
            <a:ext cx="3033000" cy="434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Abstrakce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1" name="Google Shape;331;p59"/>
          <p:cNvSpPr/>
          <p:nvPr/>
        </p:nvSpPr>
        <p:spPr>
          <a:xfrm>
            <a:off x="685800" y="5874475"/>
            <a:ext cx="3033000" cy="434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Algoritmické myšlení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2" name="Google Shape;332;p59"/>
          <p:cNvSpPr/>
          <p:nvPr/>
        </p:nvSpPr>
        <p:spPr>
          <a:xfrm>
            <a:off x="3635850" y="4292275"/>
            <a:ext cx="849900" cy="795600"/>
          </a:xfrm>
          <a:prstGeom prst="rightArrow">
            <a:avLst>
              <a:gd name="adj1" fmla="val 54631"/>
              <a:gd name="adj2" fmla="val 50980"/>
            </a:avLst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33" name="Google Shape;333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18293" y="1758775"/>
            <a:ext cx="796450" cy="168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0"/>
          <p:cNvSpPr/>
          <p:nvPr/>
        </p:nvSpPr>
        <p:spPr>
          <a:xfrm>
            <a:off x="4485750" y="3154700"/>
            <a:ext cx="4464300" cy="3482700"/>
          </a:xfrm>
          <a:prstGeom prst="roundRect">
            <a:avLst>
              <a:gd name="adj" fmla="val 7343"/>
            </a:avLst>
          </a:prstGeom>
          <a:solidFill>
            <a:srgbClr val="F3F3F3"/>
          </a:solidFill>
          <a:ln w="762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cs-CZ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Jaký je potřeba základ pizzy?</a:t>
            </a:r>
          </a:p>
          <a:p>
            <a:pPr marL="457200" lvl="0" indent="-330200">
              <a:spcBef>
                <a:spcPts val="1000"/>
              </a:spcBef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cs-CZ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Jaké suroviny budou použity?</a:t>
            </a:r>
          </a:p>
          <a:p>
            <a:pPr marL="457200" lvl="0" indent="-330200">
              <a:spcBef>
                <a:spcPts val="1000"/>
              </a:spcBef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cs-CZ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Jak bude pizza velká?</a:t>
            </a:r>
          </a:p>
          <a:p>
            <a:pPr marL="457200" lvl="0" indent="-330200">
              <a:spcBef>
                <a:spcPts val="1000"/>
              </a:spcBef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cs-CZ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Jaký druh sýra využijete?</a:t>
            </a:r>
          </a:p>
          <a:p>
            <a:pPr marL="457200" lvl="0" indent="-330200">
              <a:spcBef>
                <a:spcPts val="1000"/>
              </a:spcBef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cs-CZ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Jaká bude potřeba základní omáčka?</a:t>
            </a:r>
          </a:p>
          <a:p>
            <a:pPr marL="457200" lvl="0" indent="-330200">
              <a:spcBef>
                <a:spcPts val="1000"/>
              </a:spcBef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cs-CZ" sz="1600" strike="sngStrik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Jaký je typ trouby?</a:t>
            </a:r>
          </a:p>
          <a:p>
            <a:pPr marL="457200" lvl="0" indent="-3302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cs-CZ" sz="1600" strike="sngStrik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Kdy bude pizza hotová? Kolik času budu potřebovat pro výrobu?</a:t>
            </a:r>
            <a:endParaRPr lang="cs-CZ" sz="1600" b="1" strike="sngStrik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9" name="Google Shape;339;p60"/>
          <p:cNvSpPr/>
          <p:nvPr/>
        </p:nvSpPr>
        <p:spPr>
          <a:xfrm>
            <a:off x="217125" y="3154850"/>
            <a:ext cx="3988200" cy="3482700"/>
          </a:xfrm>
          <a:prstGeom prst="roundRect">
            <a:avLst>
              <a:gd name="adj" fmla="val 7343"/>
            </a:avLst>
          </a:prstGeom>
          <a:solidFill>
            <a:srgbClr val="F3F3F3"/>
          </a:solidFill>
          <a:ln w="762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0" name="Google Shape;340;p60"/>
          <p:cNvSpPr/>
          <p:nvPr/>
        </p:nvSpPr>
        <p:spPr>
          <a:xfrm>
            <a:off x="598875" y="2897275"/>
            <a:ext cx="3336900" cy="595500"/>
          </a:xfrm>
          <a:prstGeom prst="roundRect">
            <a:avLst>
              <a:gd name="adj" fmla="val 16667"/>
            </a:avLst>
          </a:prstGeom>
          <a:solidFill>
            <a:srgbClr val="1155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Příprava pizzy</a:t>
            </a:r>
            <a:endParaRPr sz="24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1" name="Google Shape;341;p60"/>
          <p:cNvSpPr/>
          <p:nvPr/>
        </p:nvSpPr>
        <p:spPr>
          <a:xfrm>
            <a:off x="2134675" y="4187850"/>
            <a:ext cx="202800" cy="285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2" name="Google Shape;342;p60"/>
          <p:cNvSpPr/>
          <p:nvPr/>
        </p:nvSpPr>
        <p:spPr>
          <a:xfrm>
            <a:off x="2109825" y="4898013"/>
            <a:ext cx="202800" cy="285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3" name="Google Shape;343;p60"/>
          <p:cNvSpPr/>
          <p:nvPr/>
        </p:nvSpPr>
        <p:spPr>
          <a:xfrm>
            <a:off x="2109825" y="5589475"/>
            <a:ext cx="202800" cy="285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4" name="Google Shape;344;p60"/>
          <p:cNvSpPr/>
          <p:nvPr/>
        </p:nvSpPr>
        <p:spPr>
          <a:xfrm>
            <a:off x="685800" y="3771850"/>
            <a:ext cx="3033000" cy="434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Dekompozice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5" name="Google Shape;345;p60"/>
          <p:cNvSpPr/>
          <p:nvPr/>
        </p:nvSpPr>
        <p:spPr>
          <a:xfrm>
            <a:off x="685800" y="4472725"/>
            <a:ext cx="3033000" cy="434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Rozpoznávání vzorců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6" name="Google Shape;346;p60"/>
          <p:cNvSpPr/>
          <p:nvPr/>
        </p:nvSpPr>
        <p:spPr>
          <a:xfrm>
            <a:off x="685800" y="5173600"/>
            <a:ext cx="3033000" cy="4347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Abstrakce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7" name="Google Shape;347;p60"/>
          <p:cNvSpPr/>
          <p:nvPr/>
        </p:nvSpPr>
        <p:spPr>
          <a:xfrm>
            <a:off x="685800" y="5874475"/>
            <a:ext cx="3033000" cy="434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Algoritmické myšlení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8" name="Google Shape;348;p60"/>
          <p:cNvSpPr/>
          <p:nvPr/>
        </p:nvSpPr>
        <p:spPr>
          <a:xfrm>
            <a:off x="3635850" y="4993150"/>
            <a:ext cx="849900" cy="795600"/>
          </a:xfrm>
          <a:prstGeom prst="rightArrow">
            <a:avLst>
              <a:gd name="adj1" fmla="val 54631"/>
              <a:gd name="adj2" fmla="val 50980"/>
            </a:avLst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49" name="Google Shape;349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60"/>
          <p:cNvPicPr preferRelativeResize="0"/>
          <p:nvPr/>
        </p:nvPicPr>
        <p:blipFill rotWithShape="1">
          <a:blip r:embed="rId4">
            <a:alphaModFix/>
          </a:blip>
          <a:srcRect t="26372" b="51518"/>
          <a:stretch/>
        </p:blipFill>
        <p:spPr>
          <a:xfrm>
            <a:off x="0" y="793850"/>
            <a:ext cx="9144000" cy="1483801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60"/>
          <p:cNvSpPr/>
          <p:nvPr/>
        </p:nvSpPr>
        <p:spPr>
          <a:xfrm>
            <a:off x="5095075" y="1835350"/>
            <a:ext cx="2805600" cy="1062000"/>
          </a:xfrm>
          <a:prstGeom prst="wedgeRoundRectCallout">
            <a:avLst>
              <a:gd name="adj1" fmla="val 57409"/>
              <a:gd name="adj2" fmla="val 15909"/>
              <a:gd name="adj3" fmla="val 0"/>
            </a:avLst>
          </a:prstGeom>
          <a:solidFill>
            <a:srgbClr val="F3F3F3"/>
          </a:solidFill>
          <a:ln w="762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6263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Nyní se zbavme bodů, které nejsou důležité.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52" name="Google Shape;352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18293" y="1758775"/>
            <a:ext cx="796450" cy="168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61"/>
          <p:cNvPicPr preferRelativeResize="0"/>
          <p:nvPr/>
        </p:nvPicPr>
        <p:blipFill rotWithShape="1">
          <a:blip r:embed="rId4">
            <a:alphaModFix/>
          </a:blip>
          <a:srcRect t="26372" b="51518"/>
          <a:stretch/>
        </p:blipFill>
        <p:spPr>
          <a:xfrm>
            <a:off x="0" y="793850"/>
            <a:ext cx="9144000" cy="1483801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61"/>
          <p:cNvSpPr/>
          <p:nvPr/>
        </p:nvSpPr>
        <p:spPr>
          <a:xfrm>
            <a:off x="5244900" y="1835350"/>
            <a:ext cx="2655600" cy="851400"/>
          </a:xfrm>
          <a:prstGeom prst="wedgeRoundRectCallout">
            <a:avLst>
              <a:gd name="adj1" fmla="val 57409"/>
              <a:gd name="adj2" fmla="val 15909"/>
              <a:gd name="adj3" fmla="val 0"/>
            </a:avLst>
          </a:prstGeom>
          <a:solidFill>
            <a:srgbClr val="F3F3F3"/>
          </a:solidFill>
          <a:ln w="762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6263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Popište postup práce.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0" name="Google Shape;360;p61"/>
          <p:cNvSpPr/>
          <p:nvPr/>
        </p:nvSpPr>
        <p:spPr>
          <a:xfrm>
            <a:off x="4485750" y="3154700"/>
            <a:ext cx="4464300" cy="3482700"/>
          </a:xfrm>
          <a:prstGeom prst="roundRect">
            <a:avLst>
              <a:gd name="adj" fmla="val 7343"/>
            </a:avLst>
          </a:prstGeom>
          <a:solidFill>
            <a:srgbClr val="F3F3F3"/>
          </a:solidFill>
          <a:ln w="762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Sepsáním jednotlivých kroků ve správném pořadí pro přípravu pizzy ve formátu „krok za krokem“ vytváříte algoritmus.</a:t>
            </a:r>
            <a:endParaRPr lang="en-US"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AutoNum type="arabicPeriod"/>
            </a:pPr>
            <a:r>
              <a:rPr lang="cs-CZ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Položte základnu pizzy na pracovní plochu</a:t>
            </a:r>
            <a:endParaRPr lang="en-US"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AutoNum type="arabicPeriod"/>
            </a:pPr>
            <a:r>
              <a:rPr lang="cs-CZ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 základnu naneste rajčatovou omáčku</a:t>
            </a:r>
            <a:endParaRPr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AutoNum type="arabicPeriod"/>
            </a:pPr>
            <a:r>
              <a:rPr lang="cs-CZ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Přidejte hlavní přísady</a:t>
            </a:r>
            <a:endParaRPr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AutoNum type="arabicPeriod"/>
            </a:pPr>
            <a:r>
              <a:rPr lang="cs-CZ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Nakonec posypejte sýrem</a:t>
            </a:r>
            <a:endParaRPr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1" name="Google Shape;361;p61"/>
          <p:cNvSpPr/>
          <p:nvPr/>
        </p:nvSpPr>
        <p:spPr>
          <a:xfrm>
            <a:off x="217125" y="3154850"/>
            <a:ext cx="3988200" cy="3482700"/>
          </a:xfrm>
          <a:prstGeom prst="roundRect">
            <a:avLst>
              <a:gd name="adj" fmla="val 7343"/>
            </a:avLst>
          </a:prstGeom>
          <a:solidFill>
            <a:srgbClr val="F3F3F3"/>
          </a:solidFill>
          <a:ln w="762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2" name="Google Shape;362;p61"/>
          <p:cNvSpPr/>
          <p:nvPr/>
        </p:nvSpPr>
        <p:spPr>
          <a:xfrm>
            <a:off x="598875" y="2897275"/>
            <a:ext cx="3336900" cy="595500"/>
          </a:xfrm>
          <a:prstGeom prst="roundRect">
            <a:avLst>
              <a:gd name="adj" fmla="val 16667"/>
            </a:avLst>
          </a:prstGeom>
          <a:solidFill>
            <a:srgbClr val="1155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Příprava pizzy</a:t>
            </a:r>
            <a:endParaRPr sz="24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3" name="Google Shape;363;p61"/>
          <p:cNvSpPr/>
          <p:nvPr/>
        </p:nvSpPr>
        <p:spPr>
          <a:xfrm>
            <a:off x="2134675" y="4187850"/>
            <a:ext cx="202800" cy="285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4" name="Google Shape;364;p61"/>
          <p:cNvSpPr/>
          <p:nvPr/>
        </p:nvSpPr>
        <p:spPr>
          <a:xfrm>
            <a:off x="2109825" y="4898013"/>
            <a:ext cx="202800" cy="285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5" name="Google Shape;365;p61"/>
          <p:cNvSpPr/>
          <p:nvPr/>
        </p:nvSpPr>
        <p:spPr>
          <a:xfrm>
            <a:off x="2109825" y="5589475"/>
            <a:ext cx="202800" cy="285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6" name="Google Shape;366;p61"/>
          <p:cNvSpPr/>
          <p:nvPr/>
        </p:nvSpPr>
        <p:spPr>
          <a:xfrm>
            <a:off x="685800" y="3771850"/>
            <a:ext cx="3033000" cy="434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Dekompozice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7" name="Google Shape;367;p61"/>
          <p:cNvSpPr/>
          <p:nvPr/>
        </p:nvSpPr>
        <p:spPr>
          <a:xfrm>
            <a:off x="685800" y="4472725"/>
            <a:ext cx="3033000" cy="434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Rozpoznávání vzorců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8" name="Google Shape;368;p61"/>
          <p:cNvSpPr/>
          <p:nvPr/>
        </p:nvSpPr>
        <p:spPr>
          <a:xfrm>
            <a:off x="685800" y="5173600"/>
            <a:ext cx="3033000" cy="434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Abstrakce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9" name="Google Shape;369;p61"/>
          <p:cNvSpPr/>
          <p:nvPr/>
        </p:nvSpPr>
        <p:spPr>
          <a:xfrm>
            <a:off x="685800" y="5874475"/>
            <a:ext cx="3033000" cy="4347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Algoritmické myšlení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0" name="Google Shape;370;p61"/>
          <p:cNvSpPr/>
          <p:nvPr/>
        </p:nvSpPr>
        <p:spPr>
          <a:xfrm>
            <a:off x="3635850" y="5694025"/>
            <a:ext cx="849900" cy="795600"/>
          </a:xfrm>
          <a:prstGeom prst="rightArrow">
            <a:avLst>
              <a:gd name="adj1" fmla="val 54631"/>
              <a:gd name="adj2" fmla="val 50980"/>
            </a:avLst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71" name="Google Shape;371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18293" y="1758775"/>
            <a:ext cx="796450" cy="168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45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62"/>
          <p:cNvSpPr/>
          <p:nvPr/>
        </p:nvSpPr>
        <p:spPr>
          <a:xfrm>
            <a:off x="324550" y="4089275"/>
            <a:ext cx="8431200" cy="2488500"/>
          </a:xfrm>
          <a:prstGeom prst="roundRect">
            <a:avLst>
              <a:gd name="adj" fmla="val 7323"/>
            </a:avLst>
          </a:prstGeom>
          <a:solidFill>
            <a:srgbClr val="F3F3F3"/>
          </a:solidFill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dirty="0">
                <a:latin typeface="Montserrat"/>
                <a:ea typeface="Montserrat"/>
                <a:cs typeface="Montserrat"/>
                <a:sym typeface="Montserrat"/>
              </a:rPr>
              <a:t>Přemýšlejte nad nedávnou lekcí matematiky</a:t>
            </a:r>
            <a:endParaRPr sz="24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9" name="Google Shape;379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524" y="4907625"/>
            <a:ext cx="822450" cy="1325076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62"/>
          <p:cNvSpPr txBox="1"/>
          <p:nvPr/>
        </p:nvSpPr>
        <p:spPr>
          <a:xfrm>
            <a:off x="1433850" y="4980775"/>
            <a:ext cx="70371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Dokážete zaznamenat, jak jste pomocí čtyř fází informatického myšlení pomohli dokončit matematický úkol?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63"/>
          <p:cNvPicPr preferRelativeResize="0"/>
          <p:nvPr/>
        </p:nvPicPr>
        <p:blipFill rotWithShape="1">
          <a:blip r:embed="rId3">
            <a:alphaModFix/>
          </a:blip>
          <a:srcRect r="41290" b="44487"/>
          <a:stretch/>
        </p:blipFill>
        <p:spPr>
          <a:xfrm>
            <a:off x="1751575" y="3793300"/>
            <a:ext cx="4421673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63"/>
          <p:cNvSpPr txBox="1"/>
          <p:nvPr/>
        </p:nvSpPr>
        <p:spPr>
          <a:xfrm>
            <a:off x="1751575" y="3812575"/>
            <a:ext cx="4202700" cy="9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03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 dirty="0">
                <a:latin typeface="Montserrat"/>
                <a:ea typeface="Montserrat"/>
                <a:cs typeface="Montserrat"/>
                <a:sym typeface="Montserrat"/>
              </a:rPr>
              <a:t> 	</a:t>
            </a:r>
            <a:r>
              <a:rPr lang="cs-CZ" sz="4000" b="1" dirty="0">
                <a:latin typeface="Montserrat"/>
                <a:ea typeface="Montserrat"/>
                <a:cs typeface="Montserrat"/>
                <a:sym typeface="Montserrat"/>
              </a:rPr>
              <a:t>Tvorba</a:t>
            </a:r>
            <a:endParaRPr sz="4000" b="1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7" name="Google Shape;387;p63"/>
          <p:cNvPicPr preferRelativeResize="0"/>
          <p:nvPr/>
        </p:nvPicPr>
        <p:blipFill rotWithShape="1">
          <a:blip r:embed="rId4">
            <a:alphaModFix/>
          </a:blip>
          <a:srcRect b="-1626"/>
          <a:stretch/>
        </p:blipFill>
        <p:spPr>
          <a:xfrm>
            <a:off x="5254725" y="1119925"/>
            <a:ext cx="2137700" cy="469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64"/>
          <p:cNvSpPr/>
          <p:nvPr/>
        </p:nvSpPr>
        <p:spPr>
          <a:xfrm>
            <a:off x="324550" y="3784475"/>
            <a:ext cx="8431200" cy="2793300"/>
          </a:xfrm>
          <a:prstGeom prst="roundRect">
            <a:avLst>
              <a:gd name="adj" fmla="val 7323"/>
            </a:avLst>
          </a:prstGeom>
          <a:solidFill>
            <a:srgbClr val="F3F3F3"/>
          </a:solidFill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latin typeface="Montserrat"/>
                <a:ea typeface="Montserrat"/>
                <a:cs typeface="Montserrat"/>
                <a:sym typeface="Montserrat"/>
              </a:rPr>
              <a:t>Design - instrukce</a:t>
            </a:r>
            <a:endParaRPr sz="24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dirty="0">
                <a:latin typeface="Montserrat"/>
                <a:ea typeface="Montserrat"/>
                <a:cs typeface="Montserrat"/>
                <a:sym typeface="Montserrat"/>
              </a:rPr>
              <a:t>Společnost </a:t>
            </a:r>
            <a:r>
              <a:rPr lang="en" sz="2400" dirty="0">
                <a:latin typeface="Montserrat"/>
                <a:ea typeface="Montserrat"/>
                <a:cs typeface="Montserrat"/>
                <a:sym typeface="Montserrat"/>
              </a:rPr>
              <a:t>SAM Labs </a:t>
            </a:r>
            <a:r>
              <a:rPr lang="cs-CZ" sz="2400" dirty="0">
                <a:latin typeface="Montserrat"/>
                <a:ea typeface="Montserrat"/>
                <a:cs typeface="Montserrat"/>
                <a:sym typeface="Montserrat"/>
              </a:rPr>
              <a:t>tě požádala o návrh nového hardwarového bloku.</a:t>
            </a:r>
            <a:endParaRPr sz="24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cs-CZ" sz="2400" dirty="0">
                <a:latin typeface="Montserrat"/>
                <a:ea typeface="Montserrat"/>
                <a:cs typeface="Montserrat"/>
                <a:sym typeface="Montserrat"/>
              </a:rPr>
              <a:t>Při navrhování řešení postupujte podle pokynů na následujících snímcích.</a:t>
            </a:r>
            <a:endParaRPr sz="2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94" name="Google Shape;394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813" y="349963"/>
            <a:ext cx="8090373" cy="3197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65"/>
          <p:cNvSpPr txBox="1"/>
          <p:nvPr/>
        </p:nvSpPr>
        <p:spPr>
          <a:xfrm>
            <a:off x="136275" y="587200"/>
            <a:ext cx="83745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Informatické myšlení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1" name="Google Shape;401;p65"/>
          <p:cNvSpPr/>
          <p:nvPr/>
        </p:nvSpPr>
        <p:spPr>
          <a:xfrm>
            <a:off x="330175" y="1415000"/>
            <a:ext cx="622500" cy="1264200"/>
          </a:xfrm>
          <a:prstGeom prst="rect">
            <a:avLst/>
          </a:prstGeom>
          <a:solidFill>
            <a:srgbClr val="FFCC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2" name="Google Shape;402;p65"/>
          <p:cNvSpPr/>
          <p:nvPr/>
        </p:nvSpPr>
        <p:spPr>
          <a:xfrm>
            <a:off x="330175" y="2720700"/>
            <a:ext cx="622500" cy="126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3" name="Google Shape;403;p65"/>
          <p:cNvSpPr/>
          <p:nvPr/>
        </p:nvSpPr>
        <p:spPr>
          <a:xfrm>
            <a:off x="330175" y="4026400"/>
            <a:ext cx="622500" cy="126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4" name="Google Shape;404;p65"/>
          <p:cNvSpPr/>
          <p:nvPr/>
        </p:nvSpPr>
        <p:spPr>
          <a:xfrm>
            <a:off x="330175" y="5332100"/>
            <a:ext cx="622500" cy="126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5" name="Google Shape;405;p65"/>
          <p:cNvSpPr/>
          <p:nvPr/>
        </p:nvSpPr>
        <p:spPr>
          <a:xfrm>
            <a:off x="1018800" y="1415000"/>
            <a:ext cx="7563300" cy="1264200"/>
          </a:xfrm>
          <a:prstGeom prst="rect">
            <a:avLst/>
          </a:prstGeom>
          <a:solidFill>
            <a:srgbClr val="FFCC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Jaké informace potřebujete vědět</a:t>
            </a: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Jaké bloky budou potřeba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Jak to bude velké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Co to bude dělat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?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 Jaké funkce bude mít?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6" name="Google Shape;406;p65"/>
          <p:cNvSpPr/>
          <p:nvPr/>
        </p:nvSpPr>
        <p:spPr>
          <a:xfrm>
            <a:off x="1018800" y="2720700"/>
            <a:ext cx="7563300" cy="126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D9D9D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7" name="Google Shape;407;p65"/>
          <p:cNvSpPr/>
          <p:nvPr/>
        </p:nvSpPr>
        <p:spPr>
          <a:xfrm>
            <a:off x="1018800" y="4026400"/>
            <a:ext cx="7563300" cy="126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D9D9D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8" name="Google Shape;408;p65"/>
          <p:cNvSpPr/>
          <p:nvPr/>
        </p:nvSpPr>
        <p:spPr>
          <a:xfrm>
            <a:off x="1018800" y="5332100"/>
            <a:ext cx="7563300" cy="126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D9D9D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9" name="Google Shape;409;p65"/>
          <p:cNvSpPr txBox="1"/>
          <p:nvPr/>
        </p:nvSpPr>
        <p:spPr>
          <a:xfrm rot="-5400000">
            <a:off x="12750" y="1739125"/>
            <a:ext cx="1276200" cy="6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 b="1" dirty="0">
                <a:latin typeface="Montserrat"/>
                <a:ea typeface="Montserrat"/>
                <a:cs typeface="Montserrat"/>
                <a:sym typeface="Montserrat"/>
              </a:rPr>
              <a:t>Dekompozice</a:t>
            </a:r>
            <a:endParaRPr sz="11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0" name="Google Shape;410;p65"/>
          <p:cNvSpPr/>
          <p:nvPr/>
        </p:nvSpPr>
        <p:spPr>
          <a:xfrm>
            <a:off x="6254325" y="1337000"/>
            <a:ext cx="1905600" cy="633900"/>
          </a:xfrm>
          <a:prstGeom prst="wedgeRoundRectCallout">
            <a:avLst>
              <a:gd name="adj1" fmla="val 56926"/>
              <a:gd name="adj2" fmla="val 28873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latin typeface="Montserrat"/>
                <a:ea typeface="Montserrat"/>
                <a:cs typeface="Montserrat"/>
                <a:sym typeface="Montserrat"/>
              </a:rPr>
              <a:t>Co dalšího potřebujete vědět</a:t>
            </a: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11" name="Google Shape;411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0901" y="1258700"/>
            <a:ext cx="675189" cy="14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66"/>
          <p:cNvSpPr txBox="1"/>
          <p:nvPr/>
        </p:nvSpPr>
        <p:spPr>
          <a:xfrm>
            <a:off x="136275" y="587200"/>
            <a:ext cx="83745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Informatické myšlení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8" name="Google Shape;418;p66"/>
          <p:cNvSpPr/>
          <p:nvPr/>
        </p:nvSpPr>
        <p:spPr>
          <a:xfrm>
            <a:off x="330175" y="1415000"/>
            <a:ext cx="622500" cy="126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D9D9D9"/>
              </a:solidFill>
            </a:endParaRPr>
          </a:p>
        </p:txBody>
      </p:sp>
      <p:sp>
        <p:nvSpPr>
          <p:cNvPr id="419" name="Google Shape;419;p66"/>
          <p:cNvSpPr/>
          <p:nvPr/>
        </p:nvSpPr>
        <p:spPr>
          <a:xfrm>
            <a:off x="330175" y="2720700"/>
            <a:ext cx="622500" cy="1264200"/>
          </a:xfrm>
          <a:prstGeom prst="rect">
            <a:avLst/>
          </a:prstGeom>
          <a:solidFill>
            <a:srgbClr val="FFCC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0" name="Google Shape;420;p66"/>
          <p:cNvSpPr/>
          <p:nvPr/>
        </p:nvSpPr>
        <p:spPr>
          <a:xfrm>
            <a:off x="330175" y="4026400"/>
            <a:ext cx="622500" cy="126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1" name="Google Shape;421;p66"/>
          <p:cNvSpPr/>
          <p:nvPr/>
        </p:nvSpPr>
        <p:spPr>
          <a:xfrm>
            <a:off x="330175" y="5332100"/>
            <a:ext cx="622500" cy="126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2" name="Google Shape;422;p66"/>
          <p:cNvSpPr/>
          <p:nvPr/>
        </p:nvSpPr>
        <p:spPr>
          <a:xfrm>
            <a:off x="1047100" y="1415000"/>
            <a:ext cx="7534800" cy="126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cs-CZ" sz="1800" dirty="0">
                <a:solidFill>
                  <a:srgbClr val="D9D9D9"/>
                </a:solidFill>
                <a:latin typeface="Montserrat"/>
                <a:sym typeface="Montserrat"/>
              </a:rPr>
              <a:t>Jaké informace potřebujete vědět?</a:t>
            </a:r>
          </a:p>
          <a:p>
            <a:pPr marL="114300" lvl="0">
              <a:buSzPts val="1800"/>
            </a:pPr>
            <a:r>
              <a:rPr lang="cs-CZ" sz="1800" dirty="0">
                <a:solidFill>
                  <a:srgbClr val="D9D9D9"/>
                </a:solidFill>
                <a:latin typeface="Montserrat"/>
                <a:sym typeface="Montserrat"/>
              </a:rPr>
              <a:t>Jaké bloky budou potřeba?</a:t>
            </a:r>
          </a:p>
          <a:p>
            <a:pPr marL="114300" lvl="0">
              <a:buSzPts val="1800"/>
            </a:pPr>
            <a:r>
              <a:rPr lang="cs-CZ" sz="1800" dirty="0">
                <a:solidFill>
                  <a:srgbClr val="D9D9D9"/>
                </a:solidFill>
                <a:latin typeface="Montserrat"/>
                <a:sym typeface="Montserrat"/>
              </a:rPr>
              <a:t>Jak to bude velké?</a:t>
            </a:r>
          </a:p>
          <a:p>
            <a:pPr marL="114300" lvl="0">
              <a:buSzPts val="1800"/>
            </a:pPr>
            <a:r>
              <a:rPr lang="cs-CZ" sz="1800" dirty="0">
                <a:solidFill>
                  <a:srgbClr val="D9D9D9"/>
                </a:solidFill>
                <a:latin typeface="Montserrat"/>
                <a:sym typeface="Montserrat"/>
              </a:rPr>
              <a:t>Co to bude dělat? Jaké funkce bude mít?</a:t>
            </a:r>
          </a:p>
        </p:txBody>
      </p:sp>
      <p:sp>
        <p:nvSpPr>
          <p:cNvPr id="423" name="Google Shape;423;p66"/>
          <p:cNvSpPr/>
          <p:nvPr/>
        </p:nvSpPr>
        <p:spPr>
          <a:xfrm>
            <a:off x="1047100" y="2720700"/>
            <a:ext cx="7534800" cy="1264200"/>
          </a:xfrm>
          <a:prstGeom prst="rect">
            <a:avLst/>
          </a:prstGeom>
          <a:solidFill>
            <a:srgbClr val="FFCC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Nyní se podívejme na vzorce.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Jak vypadají ostatní bloky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Jak jsou velké ostatní bloky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Jaké bloky mají ostatní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4" name="Google Shape;424;p66"/>
          <p:cNvSpPr/>
          <p:nvPr/>
        </p:nvSpPr>
        <p:spPr>
          <a:xfrm>
            <a:off x="1047100" y="4026400"/>
            <a:ext cx="7534800" cy="126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D9D9D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5" name="Google Shape;425;p66"/>
          <p:cNvSpPr/>
          <p:nvPr/>
        </p:nvSpPr>
        <p:spPr>
          <a:xfrm>
            <a:off x="1047100" y="5332100"/>
            <a:ext cx="7534800" cy="126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D9D9D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6" name="Google Shape;426;p66"/>
          <p:cNvSpPr txBox="1"/>
          <p:nvPr/>
        </p:nvSpPr>
        <p:spPr>
          <a:xfrm rot="-5400000">
            <a:off x="5400" y="3051000"/>
            <a:ext cx="12720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 b="1" dirty="0">
                <a:latin typeface="Montserrat"/>
                <a:ea typeface="Montserrat"/>
                <a:cs typeface="Montserrat"/>
                <a:sym typeface="Montserrat"/>
              </a:rPr>
              <a:t>Rozpoznávání vzorců</a:t>
            </a:r>
            <a:endParaRPr sz="11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7" name="Google Shape;427;p66"/>
          <p:cNvSpPr/>
          <p:nvPr/>
        </p:nvSpPr>
        <p:spPr>
          <a:xfrm>
            <a:off x="5556200" y="2644500"/>
            <a:ext cx="2650800" cy="889200"/>
          </a:xfrm>
          <a:prstGeom prst="wedgeRoundRectCallout">
            <a:avLst>
              <a:gd name="adj1" fmla="val 56926"/>
              <a:gd name="adj2" fmla="val 28873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Montserrat"/>
                <a:ea typeface="Montserrat"/>
                <a:cs typeface="Montserrat"/>
                <a:sym typeface="Montserrat"/>
              </a:rPr>
              <a:t>Když se podíváte na další bloky SAM Labs, budete moci rozeznat vzory.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28" name="Google Shape;428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36901" y="2564400"/>
            <a:ext cx="675189" cy="14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66"/>
          <p:cNvSpPr txBox="1"/>
          <p:nvPr/>
        </p:nvSpPr>
        <p:spPr>
          <a:xfrm rot="-5400000">
            <a:off x="-1625" y="1729900"/>
            <a:ext cx="1272000" cy="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 b="1" dirty="0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Dekompozice</a:t>
            </a:r>
            <a:endParaRPr sz="1100" b="1" dirty="0">
              <a:solidFill>
                <a:srgbClr val="D9D9D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67"/>
          <p:cNvSpPr txBox="1"/>
          <p:nvPr/>
        </p:nvSpPr>
        <p:spPr>
          <a:xfrm>
            <a:off x="136275" y="587200"/>
            <a:ext cx="83745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Informatické myšlení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6" name="Google Shape;436;p67"/>
          <p:cNvSpPr/>
          <p:nvPr/>
        </p:nvSpPr>
        <p:spPr>
          <a:xfrm>
            <a:off x="330175" y="1415000"/>
            <a:ext cx="622500" cy="126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D9D9D9"/>
              </a:solidFill>
            </a:endParaRPr>
          </a:p>
        </p:txBody>
      </p:sp>
      <p:sp>
        <p:nvSpPr>
          <p:cNvPr id="437" name="Google Shape;437;p67"/>
          <p:cNvSpPr/>
          <p:nvPr/>
        </p:nvSpPr>
        <p:spPr>
          <a:xfrm>
            <a:off x="330175" y="2720700"/>
            <a:ext cx="622500" cy="126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8" name="Google Shape;438;p67"/>
          <p:cNvSpPr/>
          <p:nvPr/>
        </p:nvSpPr>
        <p:spPr>
          <a:xfrm>
            <a:off x="330175" y="4026400"/>
            <a:ext cx="622500" cy="1264200"/>
          </a:xfrm>
          <a:prstGeom prst="rect">
            <a:avLst/>
          </a:prstGeom>
          <a:solidFill>
            <a:srgbClr val="FFCC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9" name="Google Shape;439;p67"/>
          <p:cNvSpPr/>
          <p:nvPr/>
        </p:nvSpPr>
        <p:spPr>
          <a:xfrm>
            <a:off x="330175" y="5332100"/>
            <a:ext cx="622500" cy="126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0" name="Google Shape;440;p67"/>
          <p:cNvSpPr/>
          <p:nvPr/>
        </p:nvSpPr>
        <p:spPr>
          <a:xfrm>
            <a:off x="1047100" y="1415000"/>
            <a:ext cx="7534800" cy="126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cs-CZ" sz="1800" b="1" dirty="0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Jaké informace potřebujete vědět?</a:t>
            </a:r>
          </a:p>
          <a:p>
            <a:pPr lvl="0"/>
            <a:r>
              <a:rPr lang="cs-CZ" sz="1800" dirty="0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Jaké bloky budou potřeba?</a:t>
            </a:r>
          </a:p>
          <a:p>
            <a:pPr lvl="0"/>
            <a:r>
              <a:rPr lang="cs-CZ" sz="1800" dirty="0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Jak to bude velké?</a:t>
            </a:r>
          </a:p>
          <a:p>
            <a:pPr lvl="0"/>
            <a:r>
              <a:rPr lang="cs-CZ" sz="1800" dirty="0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Co to bude dělat? Jaké funkce bude mít?</a:t>
            </a:r>
          </a:p>
        </p:txBody>
      </p:sp>
      <p:sp>
        <p:nvSpPr>
          <p:cNvPr id="441" name="Google Shape;441;p67"/>
          <p:cNvSpPr/>
          <p:nvPr/>
        </p:nvSpPr>
        <p:spPr>
          <a:xfrm>
            <a:off x="1047100" y="2720700"/>
            <a:ext cx="7534800" cy="126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cs-CZ" sz="1800" b="1" dirty="0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Nyní se podívejme na vzorce.</a:t>
            </a:r>
          </a:p>
          <a:p>
            <a:pPr lvl="0"/>
            <a:r>
              <a:rPr lang="cs-CZ" sz="1800" dirty="0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Jak vypadají ostatní bloky?</a:t>
            </a:r>
          </a:p>
          <a:p>
            <a:pPr lvl="0"/>
            <a:r>
              <a:rPr lang="cs-CZ" sz="1800" dirty="0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Jak jsou velké ostatní bloky?</a:t>
            </a:r>
          </a:p>
          <a:p>
            <a:pPr lvl="0"/>
            <a:r>
              <a:rPr lang="cs-CZ" sz="1800" dirty="0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Jaké bloky mají ostatní?</a:t>
            </a:r>
          </a:p>
        </p:txBody>
      </p:sp>
      <p:sp>
        <p:nvSpPr>
          <p:cNvPr id="442" name="Google Shape;442;p67"/>
          <p:cNvSpPr/>
          <p:nvPr/>
        </p:nvSpPr>
        <p:spPr>
          <a:xfrm>
            <a:off x="1047100" y="4026400"/>
            <a:ext cx="7534800" cy="1264200"/>
          </a:xfrm>
          <a:prstGeom prst="rect">
            <a:avLst/>
          </a:prstGeom>
          <a:solidFill>
            <a:srgbClr val="FFCC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Jaké informace nepotřebujete</a:t>
            </a: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>
              <a:buSzPts val="1800"/>
              <a:buFont typeface="Montserrat"/>
              <a:buChar char="●"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Jaké bloky budou potřeba?</a:t>
            </a:r>
          </a:p>
          <a:p>
            <a:pPr marL="457200" lvl="0" indent="-342900">
              <a:buSzPts val="1800"/>
              <a:buFont typeface="Montserrat"/>
              <a:buChar char="●"/>
            </a:pPr>
            <a:r>
              <a:rPr lang="cs-CZ" sz="1800" strike="sngStrike" dirty="0">
                <a:latin typeface="Montserrat"/>
                <a:ea typeface="Montserrat"/>
                <a:cs typeface="Montserrat"/>
                <a:sym typeface="Montserrat"/>
              </a:rPr>
              <a:t>Jak to bude velké?</a:t>
            </a:r>
          </a:p>
          <a:p>
            <a:pPr marL="457200" lvl="0" indent="-342900">
              <a:buSzPts val="1800"/>
              <a:buFont typeface="Montserrat"/>
              <a:buChar char="●"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Co to bude dělat? Jaké funkce bude mít?</a:t>
            </a:r>
          </a:p>
        </p:txBody>
      </p:sp>
      <p:sp>
        <p:nvSpPr>
          <p:cNvPr id="443" name="Google Shape;443;p67"/>
          <p:cNvSpPr/>
          <p:nvPr/>
        </p:nvSpPr>
        <p:spPr>
          <a:xfrm>
            <a:off x="1047100" y="5332100"/>
            <a:ext cx="7534800" cy="126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D9D9D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4" name="Google Shape;444;p67"/>
          <p:cNvSpPr txBox="1"/>
          <p:nvPr/>
        </p:nvSpPr>
        <p:spPr>
          <a:xfrm rot="-5400000">
            <a:off x="14850" y="3060450"/>
            <a:ext cx="12531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 b="1" dirty="0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Rozpoznávání vzorců</a:t>
            </a:r>
            <a:endParaRPr sz="1100" b="1" dirty="0">
              <a:solidFill>
                <a:srgbClr val="D9D9D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5" name="Google Shape;445;p67"/>
          <p:cNvSpPr/>
          <p:nvPr/>
        </p:nvSpPr>
        <p:spPr>
          <a:xfrm>
            <a:off x="5556200" y="4016100"/>
            <a:ext cx="2650800" cy="889200"/>
          </a:xfrm>
          <a:prstGeom prst="wedgeRoundRectCallout">
            <a:avLst>
              <a:gd name="adj1" fmla="val 56926"/>
              <a:gd name="adj2" fmla="val 28873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Montserrat"/>
                <a:ea typeface="Montserrat"/>
                <a:cs typeface="Montserrat"/>
                <a:sym typeface="Montserrat"/>
              </a:rPr>
              <a:t>Ve svém seznamu zvýrazněte, které části nepotřebujete v této fázi.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46" name="Google Shape;446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36901" y="3936000"/>
            <a:ext cx="675189" cy="14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67"/>
          <p:cNvSpPr txBox="1"/>
          <p:nvPr/>
        </p:nvSpPr>
        <p:spPr>
          <a:xfrm rot="-5400000">
            <a:off x="-3425" y="1736450"/>
            <a:ext cx="1270800" cy="6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 b="1" dirty="0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Dekompozice</a:t>
            </a:r>
            <a:endParaRPr sz="1100" b="1" dirty="0">
              <a:solidFill>
                <a:srgbClr val="D9D9D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8" name="Google Shape;448;p67"/>
          <p:cNvSpPr txBox="1"/>
          <p:nvPr/>
        </p:nvSpPr>
        <p:spPr>
          <a:xfrm rot="-5400000">
            <a:off x="12150" y="4345900"/>
            <a:ext cx="1277400" cy="6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 b="1" dirty="0">
                <a:latin typeface="Montserrat"/>
                <a:ea typeface="Montserrat"/>
                <a:cs typeface="Montserrat"/>
                <a:sym typeface="Montserrat"/>
              </a:rPr>
              <a:t>Abstrakce</a:t>
            </a:r>
            <a:endParaRPr sz="11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68"/>
          <p:cNvSpPr txBox="1"/>
          <p:nvPr/>
        </p:nvSpPr>
        <p:spPr>
          <a:xfrm>
            <a:off x="136275" y="587200"/>
            <a:ext cx="83745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Informatické myšlení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5" name="Google Shape;455;p68"/>
          <p:cNvSpPr/>
          <p:nvPr/>
        </p:nvSpPr>
        <p:spPr>
          <a:xfrm>
            <a:off x="330175" y="1415000"/>
            <a:ext cx="622500" cy="126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D9D9D9"/>
              </a:solidFill>
            </a:endParaRPr>
          </a:p>
        </p:txBody>
      </p:sp>
      <p:sp>
        <p:nvSpPr>
          <p:cNvPr id="456" name="Google Shape;456;p68"/>
          <p:cNvSpPr/>
          <p:nvPr/>
        </p:nvSpPr>
        <p:spPr>
          <a:xfrm>
            <a:off x="330175" y="2720700"/>
            <a:ext cx="622500" cy="126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7" name="Google Shape;457;p68"/>
          <p:cNvSpPr/>
          <p:nvPr/>
        </p:nvSpPr>
        <p:spPr>
          <a:xfrm>
            <a:off x="330175" y="4026400"/>
            <a:ext cx="622500" cy="126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8" name="Google Shape;458;p68"/>
          <p:cNvSpPr/>
          <p:nvPr/>
        </p:nvSpPr>
        <p:spPr>
          <a:xfrm>
            <a:off x="330175" y="5332100"/>
            <a:ext cx="622500" cy="1264200"/>
          </a:xfrm>
          <a:prstGeom prst="rect">
            <a:avLst/>
          </a:prstGeom>
          <a:solidFill>
            <a:srgbClr val="FFCC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9" name="Google Shape;459;p68"/>
          <p:cNvSpPr/>
          <p:nvPr/>
        </p:nvSpPr>
        <p:spPr>
          <a:xfrm>
            <a:off x="1047100" y="1415000"/>
            <a:ext cx="7534800" cy="126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cs-CZ" sz="1800" b="1" dirty="0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Jaké informace potřebujete vědět?</a:t>
            </a:r>
          </a:p>
          <a:p>
            <a:pPr lvl="0"/>
            <a:r>
              <a:rPr lang="cs-CZ" sz="1800" dirty="0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Jaké bloky budou potřeba?</a:t>
            </a:r>
          </a:p>
          <a:p>
            <a:pPr lvl="0"/>
            <a:r>
              <a:rPr lang="cs-CZ" sz="1800" dirty="0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Jak to bude velké?</a:t>
            </a:r>
          </a:p>
          <a:p>
            <a:pPr lvl="0"/>
            <a:r>
              <a:rPr lang="cs-CZ" sz="1800" dirty="0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Co to bude dělat? Jaké funkce bude mít?</a:t>
            </a:r>
          </a:p>
        </p:txBody>
      </p:sp>
      <p:sp>
        <p:nvSpPr>
          <p:cNvPr id="460" name="Google Shape;460;p68"/>
          <p:cNvSpPr/>
          <p:nvPr/>
        </p:nvSpPr>
        <p:spPr>
          <a:xfrm>
            <a:off x="1047100" y="2720700"/>
            <a:ext cx="7534800" cy="126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cs-CZ" sz="1800" b="1" dirty="0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Nyní se podívejme na vzorce.</a:t>
            </a:r>
          </a:p>
          <a:p>
            <a:pPr lvl="0"/>
            <a:r>
              <a:rPr lang="cs-CZ" sz="1800" dirty="0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Jak vypadají ostatní bloky?</a:t>
            </a:r>
          </a:p>
          <a:p>
            <a:pPr lvl="0"/>
            <a:r>
              <a:rPr lang="cs-CZ" sz="1800" dirty="0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Jak jsou velké ostatní bloky?</a:t>
            </a:r>
          </a:p>
          <a:p>
            <a:pPr lvl="0"/>
            <a:r>
              <a:rPr lang="cs-CZ" sz="1800" dirty="0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Jaké bloky mají ostatní?</a:t>
            </a:r>
          </a:p>
        </p:txBody>
      </p:sp>
      <p:sp>
        <p:nvSpPr>
          <p:cNvPr id="461" name="Google Shape;461;p68"/>
          <p:cNvSpPr/>
          <p:nvPr/>
        </p:nvSpPr>
        <p:spPr>
          <a:xfrm>
            <a:off x="1047100" y="4008400"/>
            <a:ext cx="7534800" cy="126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>
              <a:buClr>
                <a:srgbClr val="D9D9D9"/>
              </a:buClr>
              <a:buSzPts val="1800"/>
            </a:pPr>
            <a:r>
              <a:rPr lang="cs-CZ" sz="1800" b="1" dirty="0">
                <a:solidFill>
                  <a:srgbClr val="D9D9D9"/>
                </a:solidFill>
                <a:latin typeface="Montserrat"/>
                <a:sym typeface="Montserrat"/>
              </a:rPr>
              <a:t>Jaké informace nepotřebujete?</a:t>
            </a:r>
          </a:p>
          <a:p>
            <a:pPr marL="457200" indent="-342900">
              <a:buClr>
                <a:srgbClr val="D9D9D9"/>
              </a:buClr>
              <a:buSzPts val="1800"/>
              <a:buFont typeface="Montserrat"/>
              <a:buChar char="●"/>
            </a:pPr>
            <a:r>
              <a:rPr lang="cs-CZ" sz="1800" dirty="0">
                <a:solidFill>
                  <a:srgbClr val="D9D9D9"/>
                </a:solidFill>
                <a:latin typeface="Montserrat"/>
                <a:sym typeface="Montserrat"/>
              </a:rPr>
              <a:t>Jaké bloky budou potřeba?</a:t>
            </a:r>
          </a:p>
          <a:p>
            <a:pPr marL="457200" indent="-342900">
              <a:buClr>
                <a:srgbClr val="D9D9D9"/>
              </a:buClr>
              <a:buSzPts val="1800"/>
              <a:buFont typeface="Montserrat"/>
              <a:buChar char="●"/>
            </a:pPr>
            <a:r>
              <a:rPr lang="cs-CZ" sz="1800" strike="sngStrike" dirty="0">
                <a:solidFill>
                  <a:srgbClr val="D9D9D9"/>
                </a:solidFill>
                <a:latin typeface="Montserrat"/>
                <a:sym typeface="Montserrat"/>
              </a:rPr>
              <a:t>Jak to bude velké?</a:t>
            </a:r>
          </a:p>
          <a:p>
            <a:pPr marL="457200" indent="-342900">
              <a:buClr>
                <a:srgbClr val="D9D9D9"/>
              </a:buClr>
              <a:buSzPts val="1800"/>
              <a:buFont typeface="Montserrat"/>
              <a:buChar char="●"/>
            </a:pPr>
            <a:r>
              <a:rPr lang="cs-CZ" sz="1800" dirty="0">
                <a:solidFill>
                  <a:srgbClr val="D9D9D9"/>
                </a:solidFill>
                <a:latin typeface="Montserrat"/>
                <a:sym typeface="Montserrat"/>
              </a:rPr>
              <a:t>Co to bude dělat? Jaké funkce bude mít?</a:t>
            </a:r>
          </a:p>
        </p:txBody>
      </p:sp>
      <p:sp>
        <p:nvSpPr>
          <p:cNvPr id="462" name="Google Shape;462;p68"/>
          <p:cNvSpPr/>
          <p:nvPr/>
        </p:nvSpPr>
        <p:spPr>
          <a:xfrm>
            <a:off x="1047100" y="5332100"/>
            <a:ext cx="7534800" cy="1264200"/>
          </a:xfrm>
          <a:prstGeom prst="rect">
            <a:avLst/>
          </a:prstGeom>
          <a:solidFill>
            <a:srgbClr val="FFCC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Nakresli svůj design nového SAM Bloku</a:t>
            </a: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Popište funkce bloku a pokyny pro jeho vytvoření.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3" name="Google Shape;463;p68"/>
          <p:cNvSpPr txBox="1"/>
          <p:nvPr/>
        </p:nvSpPr>
        <p:spPr>
          <a:xfrm rot="-5400000">
            <a:off x="19525" y="3046350"/>
            <a:ext cx="12531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 b="1" dirty="0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Rozpoznávání vzorců</a:t>
            </a:r>
            <a:endParaRPr sz="1100" b="1" dirty="0">
              <a:solidFill>
                <a:srgbClr val="D9D9D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64" name="Google Shape;464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36901" y="5231400"/>
            <a:ext cx="675189" cy="14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68"/>
          <p:cNvSpPr txBox="1"/>
          <p:nvPr/>
        </p:nvSpPr>
        <p:spPr>
          <a:xfrm rot="-5400000">
            <a:off x="10675" y="1731800"/>
            <a:ext cx="12708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 b="1" dirty="0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Dekompozice</a:t>
            </a:r>
            <a:endParaRPr sz="1100" b="1" dirty="0">
              <a:solidFill>
                <a:srgbClr val="D9D9D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6" name="Google Shape;466;p68"/>
          <p:cNvSpPr txBox="1"/>
          <p:nvPr/>
        </p:nvSpPr>
        <p:spPr>
          <a:xfrm rot="-5400000">
            <a:off x="7675" y="4350550"/>
            <a:ext cx="1267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 b="1" dirty="0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Abstrakce</a:t>
            </a:r>
            <a:endParaRPr sz="1100" b="1" dirty="0">
              <a:solidFill>
                <a:srgbClr val="D9D9D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7" name="Google Shape;467;p68"/>
          <p:cNvSpPr txBox="1"/>
          <p:nvPr/>
        </p:nvSpPr>
        <p:spPr>
          <a:xfrm rot="-5400000">
            <a:off x="14850" y="5650250"/>
            <a:ext cx="12531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 b="1" dirty="0">
                <a:latin typeface="Montserrat"/>
                <a:ea typeface="Montserrat"/>
                <a:cs typeface="Montserrat"/>
                <a:sym typeface="Montserrat"/>
              </a:rPr>
              <a:t>Algoritmické myšlení</a:t>
            </a:r>
            <a:endParaRPr sz="11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1"/>
          <p:cNvSpPr txBox="1"/>
          <p:nvPr/>
        </p:nvSpPr>
        <p:spPr>
          <a:xfrm>
            <a:off x="1827775" y="3812575"/>
            <a:ext cx="4202700" cy="9618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0" tIns="2103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	</a:t>
            </a:r>
            <a:r>
              <a:rPr lang="cs-CZ" sz="4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Učení</a:t>
            </a:r>
            <a:endParaRPr sz="40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6" name="Google Shape;216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4350" y="1232475"/>
            <a:ext cx="2497064" cy="526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A59B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43530B4-7425-4885-9822-185BCC020E15}"/>
              </a:ext>
            </a:extLst>
          </p:cNvPr>
          <p:cNvSpPr txBox="1"/>
          <p:nvPr/>
        </p:nvSpPr>
        <p:spPr>
          <a:xfrm>
            <a:off x="2897945" y="4706389"/>
            <a:ext cx="420624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" sz="900" b="1" dirty="0">
                <a:latin typeface="Montserrat"/>
                <a:ea typeface="Montserrat"/>
                <a:cs typeface="Montserrat"/>
                <a:sym typeface="Montserrat"/>
              </a:rPr>
              <a:t>	</a:t>
            </a:r>
            <a:r>
              <a:rPr lang="cs-CZ" sz="4000" b="1" dirty="0">
                <a:latin typeface="Montserrat"/>
                <a:ea typeface="Montserrat"/>
                <a:cs typeface="Montserrat"/>
                <a:sym typeface="Montserrat"/>
              </a:rPr>
              <a:t>Reflexe</a:t>
            </a:r>
            <a:endParaRPr lang="cs-CZ" sz="4000" dirty="0"/>
          </a:p>
        </p:txBody>
      </p:sp>
      <p:sp>
        <p:nvSpPr>
          <p:cNvPr id="472" name="Google Shape;472;p69"/>
          <p:cNvSpPr/>
          <p:nvPr/>
        </p:nvSpPr>
        <p:spPr>
          <a:xfrm>
            <a:off x="958175" y="2191200"/>
            <a:ext cx="4943400" cy="2223600"/>
          </a:xfrm>
          <a:prstGeom prst="wedgeRoundRectCallout">
            <a:avLst>
              <a:gd name="adj1" fmla="val 64489"/>
              <a:gd name="adj2" fmla="val -11558"/>
              <a:gd name="adj3" fmla="val 0"/>
            </a:avLst>
          </a:prstGeom>
          <a:solidFill>
            <a:srgbClr val="F3F3F3"/>
          </a:solidFill>
          <a:ln w="762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62630" lvl="0">
              <a:lnSpc>
                <a:spcPct val="115000"/>
              </a:lnSpc>
            </a:pPr>
            <a:r>
              <a:rPr lang="cs-CZ" sz="2600" b="1" dirty="0">
                <a:latin typeface="Montserrat"/>
                <a:ea typeface="Montserrat"/>
                <a:cs typeface="Montserrat"/>
                <a:sym typeface="Montserrat"/>
              </a:rPr>
              <a:t>Vyprávějte, jak jste ve svém návrhu použili všechny 4 fáze Informatického myšlení?</a:t>
            </a:r>
            <a:endParaRPr sz="26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73" name="Google Shape;473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6640075" y="1443725"/>
            <a:ext cx="2177600" cy="4606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A59B"/>
        </a:solidFill>
        <a:effectLst/>
      </p:bgPr>
    </p:bg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70"/>
          <p:cNvSpPr/>
          <p:nvPr/>
        </p:nvSpPr>
        <p:spPr>
          <a:xfrm>
            <a:off x="226425" y="1636800"/>
            <a:ext cx="4228200" cy="4584900"/>
          </a:xfrm>
          <a:prstGeom prst="roundRect">
            <a:avLst>
              <a:gd name="adj" fmla="val 8418"/>
            </a:avLst>
          </a:prstGeom>
          <a:solidFill>
            <a:srgbClr val="F3F3F3"/>
          </a:solidFill>
          <a:ln w="762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Která fáze se zaměřuje na rozdělní problému do menších částí</a:t>
            </a:r>
            <a:r>
              <a:rPr lang="en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2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1435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AutoNum type="alphaLcPeriod"/>
            </a:pPr>
            <a:r>
              <a:rPr lang="cs-CZ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Abstrakce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1435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AutoNum type="alphaLcPeriod"/>
            </a:pPr>
            <a:r>
              <a:rPr lang="cs-CZ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Dekompozice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1435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Montserrat"/>
              <a:buAutoNum type="alphaLcPeriod"/>
            </a:pPr>
            <a:r>
              <a:rPr lang="cs-CZ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Tvorba algoritmu</a:t>
            </a:r>
            <a:endParaRPr sz="2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80" name="Google Shape;480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70"/>
          <p:cNvSpPr/>
          <p:nvPr/>
        </p:nvSpPr>
        <p:spPr>
          <a:xfrm>
            <a:off x="1886175" y="966650"/>
            <a:ext cx="908700" cy="821400"/>
          </a:xfrm>
          <a:prstGeom prst="ellipse">
            <a:avLst/>
          </a:prstGeom>
          <a:solidFill>
            <a:srgbClr val="FFCC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Montserrat"/>
                <a:ea typeface="Montserrat"/>
                <a:cs typeface="Montserrat"/>
                <a:sym typeface="Montserrat"/>
              </a:rPr>
              <a:t>Q1</a:t>
            </a:r>
            <a:endParaRPr sz="24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2" name="Google Shape;482;p70"/>
          <p:cNvSpPr/>
          <p:nvPr/>
        </p:nvSpPr>
        <p:spPr>
          <a:xfrm>
            <a:off x="4689377" y="1636800"/>
            <a:ext cx="4228200" cy="4584900"/>
          </a:xfrm>
          <a:prstGeom prst="roundRect">
            <a:avLst>
              <a:gd name="adj" fmla="val 8418"/>
            </a:avLst>
          </a:prstGeom>
          <a:solidFill>
            <a:srgbClr val="F3F3F3"/>
          </a:solidFill>
          <a:ln w="762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Ve které fázi odstraňujeme nepotřebné detaily</a:t>
            </a:r>
            <a:r>
              <a:rPr lang="en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2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AutoNum type="alphaLcPeriod"/>
            </a:pPr>
            <a:r>
              <a:rPr lang="cs-CZ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Abstrakce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AutoNum type="alphaLcPeriod"/>
            </a:pPr>
            <a:r>
              <a:rPr lang="cs-CZ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Rozpoznávání vzorců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14350" lvl="0" indent="-3556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Montserrat"/>
              <a:buAutoNum type="alphaLcPeriod"/>
            </a:pPr>
            <a:r>
              <a:rPr lang="cs-CZ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Tvorba algoritmu</a:t>
            </a:r>
            <a:endParaRPr lang="cs-CZ" sz="2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3" name="Google Shape;483;p70"/>
          <p:cNvSpPr/>
          <p:nvPr/>
        </p:nvSpPr>
        <p:spPr>
          <a:xfrm>
            <a:off x="6289825" y="966650"/>
            <a:ext cx="908700" cy="821400"/>
          </a:xfrm>
          <a:prstGeom prst="ellipse">
            <a:avLst/>
          </a:prstGeom>
          <a:solidFill>
            <a:srgbClr val="FFCC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Montserrat"/>
                <a:ea typeface="Montserrat"/>
                <a:cs typeface="Montserrat"/>
                <a:sym typeface="Montserrat"/>
              </a:rPr>
              <a:t>Q2</a:t>
            </a:r>
            <a:endParaRPr sz="24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A59B"/>
        </a:solid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71"/>
          <p:cNvSpPr/>
          <p:nvPr/>
        </p:nvSpPr>
        <p:spPr>
          <a:xfrm>
            <a:off x="226425" y="1636800"/>
            <a:ext cx="4228200" cy="4584900"/>
          </a:xfrm>
          <a:prstGeom prst="roundRect">
            <a:avLst>
              <a:gd name="adj" fmla="val 8418"/>
            </a:avLst>
          </a:prstGeom>
          <a:solidFill>
            <a:srgbClr val="F3F3F3"/>
          </a:solidFill>
          <a:ln w="762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Která fáze se zaměřuje na rozdělní problému do menších částí?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14350" lvl="0" indent="-3556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Montserrat"/>
              <a:buAutoNum type="alphaLcPeriod" startAt="2"/>
            </a:pPr>
            <a:r>
              <a:rPr lang="cs-CZ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Dekompozice</a:t>
            </a:r>
            <a:endParaRPr sz="2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9" name="Google Shape;489;p71"/>
          <p:cNvSpPr/>
          <p:nvPr/>
        </p:nvSpPr>
        <p:spPr>
          <a:xfrm>
            <a:off x="4684625" y="1636800"/>
            <a:ext cx="4228200" cy="4584900"/>
          </a:xfrm>
          <a:prstGeom prst="roundRect">
            <a:avLst>
              <a:gd name="adj" fmla="val 8418"/>
            </a:avLst>
          </a:prstGeom>
          <a:solidFill>
            <a:srgbClr val="F3F3F3"/>
          </a:solidFill>
          <a:ln w="762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Ve které fázi odstraňujeme nepotřebné detaily?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AutoNum type="alphaLcPeriod"/>
            </a:pPr>
            <a:r>
              <a:rPr lang="cs-CZ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Abstrakce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90" name="Google Shape;490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9189" y="5678074"/>
            <a:ext cx="766677" cy="81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7114" y="5620499"/>
            <a:ext cx="766677" cy="81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71"/>
          <p:cNvSpPr/>
          <p:nvPr/>
        </p:nvSpPr>
        <p:spPr>
          <a:xfrm>
            <a:off x="1886175" y="1102575"/>
            <a:ext cx="908700" cy="821400"/>
          </a:xfrm>
          <a:prstGeom prst="ellipse">
            <a:avLst/>
          </a:prstGeom>
          <a:solidFill>
            <a:srgbClr val="FFCC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Montserrat"/>
                <a:ea typeface="Montserrat"/>
                <a:cs typeface="Montserrat"/>
                <a:sym typeface="Montserrat"/>
              </a:rPr>
              <a:t>A1</a:t>
            </a:r>
            <a:endParaRPr sz="24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4" name="Google Shape;494;p71"/>
          <p:cNvSpPr/>
          <p:nvPr/>
        </p:nvSpPr>
        <p:spPr>
          <a:xfrm>
            <a:off x="6269950" y="1102575"/>
            <a:ext cx="908700" cy="821400"/>
          </a:xfrm>
          <a:prstGeom prst="ellipse">
            <a:avLst/>
          </a:prstGeom>
          <a:solidFill>
            <a:srgbClr val="FFCC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Montserrat"/>
                <a:ea typeface="Montserrat"/>
                <a:cs typeface="Montserrat"/>
                <a:sym typeface="Montserrat"/>
              </a:rPr>
              <a:t>A2</a:t>
            </a:r>
            <a:endParaRPr sz="24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Google Shape;499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72"/>
          <p:cNvSpPr txBox="1"/>
          <p:nvPr/>
        </p:nvSpPr>
        <p:spPr>
          <a:xfrm>
            <a:off x="235825" y="587200"/>
            <a:ext cx="82749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Informatické myšlení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1" name="Google Shape;501;p72"/>
          <p:cNvSpPr/>
          <p:nvPr/>
        </p:nvSpPr>
        <p:spPr>
          <a:xfrm>
            <a:off x="330175" y="1415000"/>
            <a:ext cx="330000" cy="1264200"/>
          </a:xfrm>
          <a:prstGeom prst="rect">
            <a:avLst/>
          </a:prstGeom>
          <a:solidFill>
            <a:srgbClr val="FFCC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2" name="Google Shape;502;p72"/>
          <p:cNvSpPr/>
          <p:nvPr/>
        </p:nvSpPr>
        <p:spPr>
          <a:xfrm>
            <a:off x="330175" y="2720700"/>
            <a:ext cx="330000" cy="1264200"/>
          </a:xfrm>
          <a:prstGeom prst="rect">
            <a:avLst/>
          </a:prstGeom>
          <a:solidFill>
            <a:srgbClr val="FFCC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3" name="Google Shape;503;p72"/>
          <p:cNvSpPr/>
          <p:nvPr/>
        </p:nvSpPr>
        <p:spPr>
          <a:xfrm>
            <a:off x="330175" y="4026400"/>
            <a:ext cx="330000" cy="1264200"/>
          </a:xfrm>
          <a:prstGeom prst="rect">
            <a:avLst/>
          </a:prstGeom>
          <a:solidFill>
            <a:srgbClr val="FFCC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4" name="Google Shape;504;p72"/>
          <p:cNvSpPr/>
          <p:nvPr/>
        </p:nvSpPr>
        <p:spPr>
          <a:xfrm>
            <a:off x="330175" y="5332100"/>
            <a:ext cx="330000" cy="1264200"/>
          </a:xfrm>
          <a:prstGeom prst="rect">
            <a:avLst/>
          </a:prstGeom>
          <a:solidFill>
            <a:srgbClr val="FFCC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5" name="Google Shape;505;p72"/>
          <p:cNvSpPr/>
          <p:nvPr/>
        </p:nvSpPr>
        <p:spPr>
          <a:xfrm>
            <a:off x="714450" y="1415000"/>
            <a:ext cx="8096400" cy="1264200"/>
          </a:xfrm>
          <a:prstGeom prst="rect">
            <a:avLst/>
          </a:prstGeom>
          <a:solidFill>
            <a:srgbClr val="FFCC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latin typeface="Montserrat"/>
                <a:ea typeface="Montserrat"/>
                <a:cs typeface="Montserrat"/>
                <a:sym typeface="Montserrat"/>
              </a:rPr>
              <a:t>Dekompozice</a:t>
            </a:r>
            <a:endParaRPr sz="24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Rozdělení problému nebo scénáře na zvládnutelné části, které lze jednotlivě prohlédnout a porozumět jim.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6" name="Google Shape;506;p72"/>
          <p:cNvSpPr/>
          <p:nvPr/>
        </p:nvSpPr>
        <p:spPr>
          <a:xfrm>
            <a:off x="714450" y="2720700"/>
            <a:ext cx="8096400" cy="1264200"/>
          </a:xfrm>
          <a:prstGeom prst="rect">
            <a:avLst/>
          </a:prstGeom>
          <a:solidFill>
            <a:srgbClr val="FFCC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latin typeface="Montserrat"/>
                <a:ea typeface="Montserrat"/>
                <a:cs typeface="Montserrat"/>
                <a:sym typeface="Montserrat"/>
              </a:rPr>
              <a:t>Rozpoznávání vzorců</a:t>
            </a:r>
            <a:endParaRPr sz="24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Při pohledu na daný problém najít vzory (podobnosti nebo vlastnosti), které mohou usnadnit řešení.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7" name="Google Shape;507;p72"/>
          <p:cNvSpPr/>
          <p:nvPr/>
        </p:nvSpPr>
        <p:spPr>
          <a:xfrm>
            <a:off x="714450" y="4026400"/>
            <a:ext cx="8096400" cy="1264200"/>
          </a:xfrm>
          <a:prstGeom prst="rect">
            <a:avLst/>
          </a:prstGeom>
          <a:solidFill>
            <a:srgbClr val="FFCC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latin typeface="Montserrat"/>
                <a:ea typeface="Montserrat"/>
                <a:cs typeface="Montserrat"/>
                <a:sym typeface="Montserrat"/>
              </a:rPr>
              <a:t>Abstrakce</a:t>
            </a:r>
            <a:endParaRPr sz="24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Odstranění aspektů, které nejsou nutné k vyřešení daného problému.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8" name="Google Shape;508;p72"/>
          <p:cNvSpPr/>
          <p:nvPr/>
        </p:nvSpPr>
        <p:spPr>
          <a:xfrm>
            <a:off x="714450" y="5332100"/>
            <a:ext cx="8096400" cy="1264200"/>
          </a:xfrm>
          <a:prstGeom prst="rect">
            <a:avLst/>
          </a:prstGeom>
          <a:solidFill>
            <a:srgbClr val="FFCC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latin typeface="Montserrat"/>
                <a:ea typeface="Montserrat"/>
                <a:cs typeface="Montserrat"/>
                <a:sym typeface="Montserrat"/>
              </a:rPr>
              <a:t>Algoritmické myšlení</a:t>
            </a:r>
            <a:endParaRPr sz="24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Pokyny krok za krokem s přesnými instrukcemi k vyřešení problému – dosažení cíle.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73"/>
          <p:cNvSpPr/>
          <p:nvPr/>
        </p:nvSpPr>
        <p:spPr>
          <a:xfrm>
            <a:off x="1072175" y="2434800"/>
            <a:ext cx="3519000" cy="1636200"/>
          </a:xfrm>
          <a:prstGeom prst="wedgeRoundRectCallout">
            <a:avLst>
              <a:gd name="adj1" fmla="val 69435"/>
              <a:gd name="adj2" fmla="val 2225"/>
              <a:gd name="adj3" fmla="val 0"/>
            </a:avLst>
          </a:prstGeom>
          <a:solidFill>
            <a:srgbClr val="F3F3F3"/>
          </a:solidFill>
          <a:ln w="762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6263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latin typeface="Montserrat"/>
                <a:ea typeface="Montserrat"/>
                <a:cs typeface="Montserrat"/>
                <a:sym typeface="Montserrat"/>
              </a:rPr>
              <a:t>Úvodní lekce dokončena</a:t>
            </a:r>
            <a:r>
              <a:rPr lang="en" sz="30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3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14" name="Google Shape;514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73"/>
          <p:cNvPicPr preferRelativeResize="0"/>
          <p:nvPr/>
        </p:nvPicPr>
        <p:blipFill rotWithShape="1">
          <a:blip r:embed="rId4">
            <a:alphaModFix/>
          </a:blip>
          <a:srcRect b="-1183"/>
          <a:stretch/>
        </p:blipFill>
        <p:spPr>
          <a:xfrm>
            <a:off x="4952450" y="1660050"/>
            <a:ext cx="2280300" cy="456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52"/>
          <p:cNvSpPr/>
          <p:nvPr/>
        </p:nvSpPr>
        <p:spPr>
          <a:xfrm>
            <a:off x="669600" y="1205175"/>
            <a:ext cx="7804800" cy="17424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buClr>
                <a:schemeClr val="dk1"/>
              </a:buClr>
              <a:buSzPts val="1100"/>
            </a:pPr>
            <a:r>
              <a:rPr lang="cs-CZ" sz="2400" b="1" dirty="0">
                <a:latin typeface="Montserrat"/>
                <a:ea typeface="Montserrat"/>
                <a:cs typeface="Montserrat"/>
                <a:sym typeface="Montserrat"/>
              </a:rPr>
              <a:t>Informatické myšlení </a:t>
            </a:r>
            <a:r>
              <a:rPr lang="cs-CZ" sz="2400" dirty="0">
                <a:latin typeface="Montserrat"/>
                <a:ea typeface="Montserrat"/>
                <a:cs typeface="Montserrat"/>
                <a:sym typeface="Montserrat"/>
              </a:rPr>
              <a:t>je dovednost aplikovaná nejen na výpočetní techniku, ale na jakoukoli činnost zaměřenou na řešení problémů.</a:t>
            </a:r>
            <a:endParaRPr sz="2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52"/>
          <p:cNvSpPr/>
          <p:nvPr/>
        </p:nvSpPr>
        <p:spPr>
          <a:xfrm>
            <a:off x="669600" y="4207900"/>
            <a:ext cx="7804800" cy="14736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cs-CZ" sz="2400" dirty="0">
                <a:latin typeface="Montserrat"/>
                <a:ea typeface="Montserrat"/>
                <a:cs typeface="Montserrat"/>
                <a:sym typeface="Montserrat"/>
              </a:rPr>
              <a:t>Když vám bude předložen problém, využijete sérii dovedností, které vám pomohou dospět k řešení.</a:t>
            </a:r>
            <a:endParaRPr sz="2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52"/>
          <p:cNvSpPr/>
          <p:nvPr/>
        </p:nvSpPr>
        <p:spPr>
          <a:xfrm>
            <a:off x="4179850" y="2947575"/>
            <a:ext cx="640800" cy="1260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3F3F3"/>
          </a:solidFill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53"/>
          <p:cNvSpPr/>
          <p:nvPr/>
        </p:nvSpPr>
        <p:spPr>
          <a:xfrm>
            <a:off x="5619675" y="1450550"/>
            <a:ext cx="3196500" cy="1962300"/>
          </a:xfrm>
          <a:prstGeom prst="cloudCallout">
            <a:avLst>
              <a:gd name="adj1" fmla="val -62463"/>
              <a:gd name="adj2" fmla="val 49783"/>
            </a:avLst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53"/>
          <p:cNvSpPr/>
          <p:nvPr/>
        </p:nvSpPr>
        <p:spPr>
          <a:xfrm flipH="1">
            <a:off x="432850" y="1450550"/>
            <a:ext cx="3196500" cy="1962300"/>
          </a:xfrm>
          <a:prstGeom prst="cloudCallout">
            <a:avLst>
              <a:gd name="adj1" fmla="val -62463"/>
              <a:gd name="adj2" fmla="val 49783"/>
            </a:avLst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2" name="Google Shape;232;p53"/>
          <p:cNvSpPr/>
          <p:nvPr/>
        </p:nvSpPr>
        <p:spPr>
          <a:xfrm rot="10800000" flipH="1">
            <a:off x="5556575" y="4707975"/>
            <a:ext cx="3196500" cy="1962300"/>
          </a:xfrm>
          <a:prstGeom prst="cloudCallout">
            <a:avLst>
              <a:gd name="adj1" fmla="val -62463"/>
              <a:gd name="adj2" fmla="val 49783"/>
            </a:avLst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53"/>
          <p:cNvSpPr/>
          <p:nvPr/>
        </p:nvSpPr>
        <p:spPr>
          <a:xfrm rot="10800000">
            <a:off x="473500" y="4707975"/>
            <a:ext cx="3196500" cy="1962300"/>
          </a:xfrm>
          <a:prstGeom prst="cloudCallout">
            <a:avLst>
              <a:gd name="adj1" fmla="val -62463"/>
              <a:gd name="adj2" fmla="val 49783"/>
            </a:avLst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53"/>
          <p:cNvSpPr txBox="1"/>
          <p:nvPr/>
        </p:nvSpPr>
        <p:spPr>
          <a:xfrm>
            <a:off x="5869425" y="1718600"/>
            <a:ext cx="26970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Rozpoznávání vzorců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(schémata, konfigurace)</a:t>
            </a: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235" name="Google Shape;235;p53"/>
          <p:cNvSpPr txBox="1"/>
          <p:nvPr/>
        </p:nvSpPr>
        <p:spPr>
          <a:xfrm>
            <a:off x="5806325" y="5391375"/>
            <a:ext cx="26970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Algoritmické myšlení</a:t>
            </a:r>
            <a:endParaRPr sz="24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236" name="Google Shape;236;p53"/>
          <p:cNvSpPr txBox="1"/>
          <p:nvPr/>
        </p:nvSpPr>
        <p:spPr>
          <a:xfrm>
            <a:off x="723250" y="5485700"/>
            <a:ext cx="26970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Abstrakce</a:t>
            </a:r>
            <a:endParaRPr sz="24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pic>
        <p:nvPicPr>
          <p:cNvPr id="237" name="Google Shape;237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7200" y="3412848"/>
            <a:ext cx="1152175" cy="2482949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53"/>
          <p:cNvSpPr txBox="1"/>
          <p:nvPr/>
        </p:nvSpPr>
        <p:spPr>
          <a:xfrm>
            <a:off x="136275" y="587200"/>
            <a:ext cx="83745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Informatické myšlení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9" name="Google Shape;239;p53"/>
          <p:cNvSpPr txBox="1"/>
          <p:nvPr/>
        </p:nvSpPr>
        <p:spPr>
          <a:xfrm>
            <a:off x="682600" y="2051425"/>
            <a:ext cx="26970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Dekompozice</a:t>
            </a:r>
            <a:endParaRPr sz="24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54"/>
          <p:cNvSpPr/>
          <p:nvPr/>
        </p:nvSpPr>
        <p:spPr>
          <a:xfrm>
            <a:off x="330175" y="1415000"/>
            <a:ext cx="330000" cy="1264200"/>
          </a:xfrm>
          <a:prstGeom prst="rect">
            <a:avLst/>
          </a:prstGeom>
          <a:solidFill>
            <a:srgbClr val="FFCC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6" name="Google Shape;246;p54"/>
          <p:cNvSpPr/>
          <p:nvPr/>
        </p:nvSpPr>
        <p:spPr>
          <a:xfrm>
            <a:off x="330175" y="2720700"/>
            <a:ext cx="330000" cy="126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7" name="Google Shape;247;p54"/>
          <p:cNvSpPr/>
          <p:nvPr/>
        </p:nvSpPr>
        <p:spPr>
          <a:xfrm>
            <a:off x="330175" y="4026400"/>
            <a:ext cx="330000" cy="126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8" name="Google Shape;248;p54"/>
          <p:cNvSpPr/>
          <p:nvPr/>
        </p:nvSpPr>
        <p:spPr>
          <a:xfrm>
            <a:off x="330175" y="5332100"/>
            <a:ext cx="330000" cy="126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9" name="Google Shape;249;p54"/>
          <p:cNvSpPr/>
          <p:nvPr/>
        </p:nvSpPr>
        <p:spPr>
          <a:xfrm>
            <a:off x="714450" y="1415000"/>
            <a:ext cx="8096100" cy="1264200"/>
          </a:xfrm>
          <a:prstGeom prst="rect">
            <a:avLst/>
          </a:prstGeom>
          <a:solidFill>
            <a:srgbClr val="FFCC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latin typeface="Montserrat"/>
                <a:ea typeface="Montserrat"/>
                <a:cs typeface="Montserrat"/>
                <a:sym typeface="Montserrat"/>
              </a:rPr>
              <a:t>Dekompozice</a:t>
            </a:r>
            <a:endParaRPr sz="24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Rozdělení problému nebo scénáře na zvládnutelné části, na které se lze jednotlivě zaměřit a porozumět jim.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0" name="Google Shape;250;p54"/>
          <p:cNvSpPr/>
          <p:nvPr/>
        </p:nvSpPr>
        <p:spPr>
          <a:xfrm>
            <a:off x="714450" y="2720700"/>
            <a:ext cx="8096100" cy="126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Rozpoznávání vzorců</a:t>
            </a:r>
            <a:endParaRPr sz="2400" b="1" dirty="0">
              <a:solidFill>
                <a:srgbClr val="D9D9D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cs-CZ" sz="1800" dirty="0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Při pohledu na daný problém najít vzory (podobnosti nebo vlastnosti), které mohou usnadnit řešení.</a:t>
            </a:r>
          </a:p>
        </p:txBody>
      </p:sp>
      <p:sp>
        <p:nvSpPr>
          <p:cNvPr id="251" name="Google Shape;251;p54"/>
          <p:cNvSpPr/>
          <p:nvPr/>
        </p:nvSpPr>
        <p:spPr>
          <a:xfrm>
            <a:off x="714450" y="4026400"/>
            <a:ext cx="8096100" cy="126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Abstrakce</a:t>
            </a:r>
            <a:endParaRPr sz="2400" b="1" dirty="0">
              <a:solidFill>
                <a:srgbClr val="D9D9D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cs-CZ" sz="1800" dirty="0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Odstranění aspektů, které nejsou nutné k vyřešení daného problému.</a:t>
            </a:r>
            <a:endParaRPr sz="1800" dirty="0">
              <a:solidFill>
                <a:srgbClr val="D9D9D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2" name="Google Shape;252;p54"/>
          <p:cNvSpPr/>
          <p:nvPr/>
        </p:nvSpPr>
        <p:spPr>
          <a:xfrm>
            <a:off x="714450" y="5332100"/>
            <a:ext cx="8096100" cy="126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Algoritmické myšlení</a:t>
            </a:r>
            <a:endParaRPr sz="2400" b="1" dirty="0">
              <a:solidFill>
                <a:srgbClr val="D9D9D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cs-CZ" sz="1800" dirty="0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Pokyny krok za krokem, jak psát a postupovat, pro vyřešení daného problému.</a:t>
            </a:r>
          </a:p>
        </p:txBody>
      </p:sp>
      <p:sp>
        <p:nvSpPr>
          <p:cNvPr id="253" name="Google Shape;253;p54"/>
          <p:cNvSpPr txBox="1"/>
          <p:nvPr/>
        </p:nvSpPr>
        <p:spPr>
          <a:xfrm>
            <a:off x="235825" y="587200"/>
            <a:ext cx="82749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Informatické myšlení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55"/>
          <p:cNvSpPr/>
          <p:nvPr/>
        </p:nvSpPr>
        <p:spPr>
          <a:xfrm>
            <a:off x="330175" y="1415000"/>
            <a:ext cx="330000" cy="126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D9D9D9"/>
              </a:solidFill>
            </a:endParaRPr>
          </a:p>
        </p:txBody>
      </p:sp>
      <p:sp>
        <p:nvSpPr>
          <p:cNvPr id="260" name="Google Shape;260;p55"/>
          <p:cNvSpPr/>
          <p:nvPr/>
        </p:nvSpPr>
        <p:spPr>
          <a:xfrm>
            <a:off x="330175" y="2720700"/>
            <a:ext cx="330000" cy="1264200"/>
          </a:xfrm>
          <a:prstGeom prst="rect">
            <a:avLst/>
          </a:prstGeom>
          <a:solidFill>
            <a:srgbClr val="FFCC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1" name="Google Shape;261;p55"/>
          <p:cNvSpPr/>
          <p:nvPr/>
        </p:nvSpPr>
        <p:spPr>
          <a:xfrm>
            <a:off x="330175" y="4026400"/>
            <a:ext cx="330000" cy="126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2" name="Google Shape;262;p55"/>
          <p:cNvSpPr/>
          <p:nvPr/>
        </p:nvSpPr>
        <p:spPr>
          <a:xfrm>
            <a:off x="330175" y="5332100"/>
            <a:ext cx="330000" cy="126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3" name="Google Shape;263;p55"/>
          <p:cNvSpPr/>
          <p:nvPr/>
        </p:nvSpPr>
        <p:spPr>
          <a:xfrm>
            <a:off x="714450" y="1415000"/>
            <a:ext cx="8096400" cy="126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Dekompozice</a:t>
            </a:r>
            <a:endParaRPr sz="2400" b="1" dirty="0">
              <a:solidFill>
                <a:srgbClr val="D9D9D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cs-CZ" sz="1800" dirty="0">
                <a:solidFill>
                  <a:srgbClr val="D9D9D9"/>
                </a:solidFill>
                <a:latin typeface="Montserrat"/>
                <a:sym typeface="Montserrat"/>
              </a:rPr>
              <a:t>Rozdělení problému nebo scénáře na zvládnutelné části, na které se lze jednotlivě zaměřit a porozumět jim.</a:t>
            </a:r>
          </a:p>
        </p:txBody>
      </p:sp>
      <p:sp>
        <p:nvSpPr>
          <p:cNvPr id="264" name="Google Shape;264;p55"/>
          <p:cNvSpPr/>
          <p:nvPr/>
        </p:nvSpPr>
        <p:spPr>
          <a:xfrm>
            <a:off x="714450" y="2720700"/>
            <a:ext cx="8096400" cy="1264200"/>
          </a:xfrm>
          <a:prstGeom prst="rect">
            <a:avLst/>
          </a:prstGeom>
          <a:solidFill>
            <a:srgbClr val="FFCC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latin typeface="Montserrat"/>
                <a:ea typeface="Montserrat"/>
                <a:cs typeface="Montserrat"/>
                <a:sym typeface="Montserrat"/>
              </a:rPr>
              <a:t>Rozpoznávání vzorců</a:t>
            </a:r>
            <a:endParaRPr sz="24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Při pohledu na daný problém najít vzory (podobnosti nebo vlastnosti), které mohou usnadnit řešení.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5" name="Google Shape;265;p55"/>
          <p:cNvSpPr/>
          <p:nvPr/>
        </p:nvSpPr>
        <p:spPr>
          <a:xfrm>
            <a:off x="714450" y="4026400"/>
            <a:ext cx="8096400" cy="126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Abstrakce</a:t>
            </a:r>
            <a:endParaRPr sz="2400" b="1" dirty="0">
              <a:solidFill>
                <a:srgbClr val="D9D9D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cs-CZ" sz="1800" dirty="0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Odstranění aspektů, které nejsou nutné k vyřešení daného problému.</a:t>
            </a:r>
            <a:endParaRPr sz="1800" dirty="0">
              <a:solidFill>
                <a:srgbClr val="D9D9D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6" name="Google Shape;266;p55"/>
          <p:cNvSpPr/>
          <p:nvPr/>
        </p:nvSpPr>
        <p:spPr>
          <a:xfrm>
            <a:off x="714450" y="5332100"/>
            <a:ext cx="8096400" cy="126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Algoritmické myšlení</a:t>
            </a:r>
            <a:endParaRPr sz="2400" b="1" dirty="0">
              <a:solidFill>
                <a:srgbClr val="D9D9D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cs-CZ" sz="1800" dirty="0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Pokyny krok za krokem, jak psát a postupovat, pro vyřešení daného problému.</a:t>
            </a:r>
          </a:p>
        </p:txBody>
      </p:sp>
      <p:sp>
        <p:nvSpPr>
          <p:cNvPr id="267" name="Google Shape;267;p55"/>
          <p:cNvSpPr txBox="1"/>
          <p:nvPr/>
        </p:nvSpPr>
        <p:spPr>
          <a:xfrm>
            <a:off x="235825" y="587200"/>
            <a:ext cx="82749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Informatické myšlení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56"/>
          <p:cNvSpPr/>
          <p:nvPr/>
        </p:nvSpPr>
        <p:spPr>
          <a:xfrm>
            <a:off x="330175" y="1415000"/>
            <a:ext cx="330000" cy="126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D9D9D9"/>
              </a:solidFill>
            </a:endParaRPr>
          </a:p>
        </p:txBody>
      </p:sp>
      <p:sp>
        <p:nvSpPr>
          <p:cNvPr id="274" name="Google Shape;274;p56"/>
          <p:cNvSpPr/>
          <p:nvPr/>
        </p:nvSpPr>
        <p:spPr>
          <a:xfrm>
            <a:off x="330175" y="2720700"/>
            <a:ext cx="330000" cy="126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D9D9D9"/>
              </a:solidFill>
            </a:endParaRPr>
          </a:p>
        </p:txBody>
      </p:sp>
      <p:sp>
        <p:nvSpPr>
          <p:cNvPr id="275" name="Google Shape;275;p56"/>
          <p:cNvSpPr/>
          <p:nvPr/>
        </p:nvSpPr>
        <p:spPr>
          <a:xfrm>
            <a:off x="330175" y="4026400"/>
            <a:ext cx="330000" cy="1264200"/>
          </a:xfrm>
          <a:prstGeom prst="rect">
            <a:avLst/>
          </a:prstGeom>
          <a:solidFill>
            <a:srgbClr val="FFCC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6" name="Google Shape;276;p56"/>
          <p:cNvSpPr/>
          <p:nvPr/>
        </p:nvSpPr>
        <p:spPr>
          <a:xfrm>
            <a:off x="330175" y="5332100"/>
            <a:ext cx="330000" cy="126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7" name="Google Shape;277;p56"/>
          <p:cNvSpPr/>
          <p:nvPr/>
        </p:nvSpPr>
        <p:spPr>
          <a:xfrm>
            <a:off x="714450" y="1415000"/>
            <a:ext cx="8096400" cy="126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Dekompozice</a:t>
            </a:r>
            <a:endParaRPr sz="2400" b="1" dirty="0">
              <a:solidFill>
                <a:srgbClr val="D9D9D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cs-CZ" sz="1800" dirty="0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Rozdělení problému nebo scénáře na zvládnutelné části, na které se lze jednotlivě zaměřit a porozumět jim.</a:t>
            </a:r>
          </a:p>
        </p:txBody>
      </p:sp>
      <p:sp>
        <p:nvSpPr>
          <p:cNvPr id="278" name="Google Shape;278;p56"/>
          <p:cNvSpPr/>
          <p:nvPr/>
        </p:nvSpPr>
        <p:spPr>
          <a:xfrm>
            <a:off x="714450" y="2720700"/>
            <a:ext cx="8096400" cy="126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Rozpoznávání vzorců</a:t>
            </a:r>
            <a:endParaRPr sz="2400" b="1" dirty="0">
              <a:solidFill>
                <a:srgbClr val="D9D9D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cs-CZ" sz="1800" dirty="0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Při pohledu na daný problém najít vzory (podobnosti nebo vlastnosti), které mohou usnadnit řešení.</a:t>
            </a:r>
          </a:p>
        </p:txBody>
      </p:sp>
      <p:sp>
        <p:nvSpPr>
          <p:cNvPr id="279" name="Google Shape;279;p56"/>
          <p:cNvSpPr/>
          <p:nvPr/>
        </p:nvSpPr>
        <p:spPr>
          <a:xfrm>
            <a:off x="714450" y="4026400"/>
            <a:ext cx="8096400" cy="1264200"/>
          </a:xfrm>
          <a:prstGeom prst="rect">
            <a:avLst/>
          </a:prstGeom>
          <a:solidFill>
            <a:srgbClr val="FFCC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latin typeface="Montserrat"/>
                <a:ea typeface="Montserrat"/>
                <a:cs typeface="Montserrat"/>
                <a:sym typeface="Montserrat"/>
              </a:rPr>
              <a:t>Abstrakce</a:t>
            </a:r>
            <a:endParaRPr sz="24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Odstranění aspektů, které nejsou nutné k vyřešení daného problému.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0" name="Google Shape;280;p56"/>
          <p:cNvSpPr/>
          <p:nvPr/>
        </p:nvSpPr>
        <p:spPr>
          <a:xfrm>
            <a:off x="714450" y="5332100"/>
            <a:ext cx="8096400" cy="126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Algoritmické myšlení</a:t>
            </a:r>
            <a:endParaRPr sz="2400" b="1" dirty="0">
              <a:solidFill>
                <a:srgbClr val="D9D9D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cs-CZ" sz="1800" dirty="0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Pokyny krok za krokem, jak psát a postupovat, pro vyřešení daného problému.</a:t>
            </a:r>
          </a:p>
        </p:txBody>
      </p:sp>
      <p:sp>
        <p:nvSpPr>
          <p:cNvPr id="281" name="Google Shape;281;p56"/>
          <p:cNvSpPr txBox="1"/>
          <p:nvPr/>
        </p:nvSpPr>
        <p:spPr>
          <a:xfrm>
            <a:off x="235825" y="587200"/>
            <a:ext cx="82749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Informatické myšlení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57"/>
          <p:cNvSpPr txBox="1"/>
          <p:nvPr/>
        </p:nvSpPr>
        <p:spPr>
          <a:xfrm>
            <a:off x="235825" y="587200"/>
            <a:ext cx="82749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Informatické myšlení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8" name="Google Shape;288;p57"/>
          <p:cNvSpPr/>
          <p:nvPr/>
        </p:nvSpPr>
        <p:spPr>
          <a:xfrm>
            <a:off x="330175" y="1415000"/>
            <a:ext cx="330000" cy="126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D9D9D9"/>
              </a:solidFill>
            </a:endParaRPr>
          </a:p>
        </p:txBody>
      </p:sp>
      <p:sp>
        <p:nvSpPr>
          <p:cNvPr id="289" name="Google Shape;289;p57"/>
          <p:cNvSpPr/>
          <p:nvPr/>
        </p:nvSpPr>
        <p:spPr>
          <a:xfrm>
            <a:off x="330175" y="2720700"/>
            <a:ext cx="330000" cy="126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D9D9D9"/>
              </a:solidFill>
            </a:endParaRPr>
          </a:p>
        </p:txBody>
      </p:sp>
      <p:sp>
        <p:nvSpPr>
          <p:cNvPr id="290" name="Google Shape;290;p57"/>
          <p:cNvSpPr/>
          <p:nvPr/>
        </p:nvSpPr>
        <p:spPr>
          <a:xfrm>
            <a:off x="330175" y="4026400"/>
            <a:ext cx="330000" cy="126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D9D9D9"/>
              </a:solidFill>
            </a:endParaRPr>
          </a:p>
        </p:txBody>
      </p:sp>
      <p:sp>
        <p:nvSpPr>
          <p:cNvPr id="291" name="Google Shape;291;p57"/>
          <p:cNvSpPr/>
          <p:nvPr/>
        </p:nvSpPr>
        <p:spPr>
          <a:xfrm>
            <a:off x="330175" y="5332100"/>
            <a:ext cx="330000" cy="1264200"/>
          </a:xfrm>
          <a:prstGeom prst="rect">
            <a:avLst/>
          </a:prstGeom>
          <a:solidFill>
            <a:srgbClr val="FFCC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2" name="Google Shape;292;p57"/>
          <p:cNvSpPr/>
          <p:nvPr/>
        </p:nvSpPr>
        <p:spPr>
          <a:xfrm>
            <a:off x="714450" y="1415000"/>
            <a:ext cx="8096400" cy="126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Dekompozice</a:t>
            </a:r>
            <a:endParaRPr sz="2400" b="1" dirty="0">
              <a:solidFill>
                <a:srgbClr val="D9D9D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cs-CZ" sz="1800" dirty="0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Rozdělení problému nebo scénáře na zvládnutelné části, na které se lze jednotlivě zaměřit a porozumět jim.</a:t>
            </a:r>
          </a:p>
        </p:txBody>
      </p:sp>
      <p:sp>
        <p:nvSpPr>
          <p:cNvPr id="293" name="Google Shape;293;p57"/>
          <p:cNvSpPr/>
          <p:nvPr/>
        </p:nvSpPr>
        <p:spPr>
          <a:xfrm>
            <a:off x="714450" y="2720700"/>
            <a:ext cx="8096400" cy="126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Rozpoznávání vzorců</a:t>
            </a:r>
            <a:endParaRPr sz="2400" b="1" dirty="0">
              <a:solidFill>
                <a:srgbClr val="D9D9D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cs-CZ" sz="1800" dirty="0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Při pohledu na daný problém najít vzory (podobnosti nebo vlastnosti), které mohou usnadnit řešení.</a:t>
            </a:r>
          </a:p>
        </p:txBody>
      </p:sp>
      <p:sp>
        <p:nvSpPr>
          <p:cNvPr id="294" name="Google Shape;294;p57"/>
          <p:cNvSpPr/>
          <p:nvPr/>
        </p:nvSpPr>
        <p:spPr>
          <a:xfrm>
            <a:off x="714450" y="4026400"/>
            <a:ext cx="8096400" cy="126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Abstrakce</a:t>
            </a:r>
            <a:endParaRPr sz="2400" b="1" dirty="0">
              <a:solidFill>
                <a:srgbClr val="D9D9D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cs-CZ" sz="1800" dirty="0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Odstranění aspektů, které nejsou nutné k vyřešení daného problému.</a:t>
            </a:r>
            <a:r>
              <a:rPr lang="en" sz="1800" dirty="0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800" dirty="0">
              <a:solidFill>
                <a:srgbClr val="D9D9D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5" name="Google Shape;295;p57"/>
          <p:cNvSpPr/>
          <p:nvPr/>
        </p:nvSpPr>
        <p:spPr>
          <a:xfrm>
            <a:off x="714450" y="5332100"/>
            <a:ext cx="8096400" cy="1264200"/>
          </a:xfrm>
          <a:prstGeom prst="rect">
            <a:avLst/>
          </a:prstGeom>
          <a:solidFill>
            <a:srgbClr val="FFCC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latin typeface="Montserrat"/>
                <a:ea typeface="Montserrat"/>
                <a:cs typeface="Montserrat"/>
                <a:sym typeface="Montserrat"/>
              </a:rPr>
              <a:t>Algoritmické myšlení</a:t>
            </a:r>
            <a:endParaRPr sz="24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pl-PL" sz="1800" dirty="0">
                <a:latin typeface="Montserrat"/>
                <a:ea typeface="Montserrat"/>
                <a:cs typeface="Montserrat"/>
                <a:sym typeface="Montserrat"/>
              </a:rPr>
              <a:t>Pokyny krok za krokem, jak psát a postupovat, pro vyřešení daného problému.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58"/>
          <p:cNvSpPr/>
          <p:nvPr/>
        </p:nvSpPr>
        <p:spPr>
          <a:xfrm>
            <a:off x="4485750" y="3154700"/>
            <a:ext cx="4464300" cy="3482700"/>
          </a:xfrm>
          <a:prstGeom prst="roundRect">
            <a:avLst>
              <a:gd name="adj" fmla="val 7343"/>
            </a:avLst>
          </a:prstGeom>
          <a:solidFill>
            <a:srgbClr val="F3F3F3"/>
          </a:solidFill>
          <a:ln w="762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cs-CZ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Jaký je potřeba základ pizzy</a:t>
            </a:r>
            <a:r>
              <a:rPr lang="en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cs-CZ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Jaké suroviny budou použity</a:t>
            </a:r>
            <a:r>
              <a:rPr lang="en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cs-CZ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Jak bude pizza velká</a:t>
            </a:r>
            <a:r>
              <a:rPr lang="en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cs-CZ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Jaký druh sýra využijete</a:t>
            </a:r>
            <a:r>
              <a:rPr lang="en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cs-CZ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Jaká bude potřeba základní omáčka</a:t>
            </a:r>
            <a:r>
              <a:rPr lang="en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cs-CZ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Jaký je typ trouby</a:t>
            </a:r>
            <a:r>
              <a:rPr lang="en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cs-CZ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Kdy bude pizza hotová</a:t>
            </a:r>
            <a:r>
              <a:rPr lang="en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r>
              <a:rPr lang="cs-CZ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Kolik času budu potřebovat pro výrobu?</a:t>
            </a:r>
            <a:endParaRPr sz="1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2" name="Google Shape;302;p58"/>
          <p:cNvSpPr/>
          <p:nvPr/>
        </p:nvSpPr>
        <p:spPr>
          <a:xfrm>
            <a:off x="217125" y="3154850"/>
            <a:ext cx="3988200" cy="3482700"/>
          </a:xfrm>
          <a:prstGeom prst="roundRect">
            <a:avLst>
              <a:gd name="adj" fmla="val 7343"/>
            </a:avLst>
          </a:prstGeom>
          <a:solidFill>
            <a:srgbClr val="F3F3F3"/>
          </a:solidFill>
          <a:ln w="762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3" name="Google Shape;303;p58"/>
          <p:cNvSpPr/>
          <p:nvPr/>
        </p:nvSpPr>
        <p:spPr>
          <a:xfrm>
            <a:off x="598875" y="2897275"/>
            <a:ext cx="3336900" cy="595500"/>
          </a:xfrm>
          <a:prstGeom prst="roundRect">
            <a:avLst>
              <a:gd name="adj" fmla="val 16667"/>
            </a:avLst>
          </a:prstGeom>
          <a:solidFill>
            <a:srgbClr val="1155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Příprava pizzy</a:t>
            </a:r>
            <a:endParaRPr sz="24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4" name="Google Shape;304;p58"/>
          <p:cNvSpPr/>
          <p:nvPr/>
        </p:nvSpPr>
        <p:spPr>
          <a:xfrm>
            <a:off x="2134675" y="4187850"/>
            <a:ext cx="202800" cy="285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5" name="Google Shape;305;p58"/>
          <p:cNvSpPr/>
          <p:nvPr/>
        </p:nvSpPr>
        <p:spPr>
          <a:xfrm>
            <a:off x="2109825" y="4898013"/>
            <a:ext cx="202800" cy="285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6" name="Google Shape;306;p58"/>
          <p:cNvSpPr/>
          <p:nvPr/>
        </p:nvSpPr>
        <p:spPr>
          <a:xfrm>
            <a:off x="2109825" y="5589475"/>
            <a:ext cx="202800" cy="285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7" name="Google Shape;307;p58"/>
          <p:cNvSpPr/>
          <p:nvPr/>
        </p:nvSpPr>
        <p:spPr>
          <a:xfrm>
            <a:off x="685800" y="3771850"/>
            <a:ext cx="3033000" cy="4347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Dekompozice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8" name="Google Shape;308;p58"/>
          <p:cNvSpPr/>
          <p:nvPr/>
        </p:nvSpPr>
        <p:spPr>
          <a:xfrm>
            <a:off x="685800" y="4472725"/>
            <a:ext cx="3033000" cy="434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Rozpoznávání vzorců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9" name="Google Shape;309;p58"/>
          <p:cNvSpPr/>
          <p:nvPr/>
        </p:nvSpPr>
        <p:spPr>
          <a:xfrm>
            <a:off x="685800" y="5173600"/>
            <a:ext cx="3033000" cy="434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Abstrakce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0" name="Google Shape;310;p58"/>
          <p:cNvSpPr/>
          <p:nvPr/>
        </p:nvSpPr>
        <p:spPr>
          <a:xfrm>
            <a:off x="685800" y="5874475"/>
            <a:ext cx="3033000" cy="434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Algoritmické myšlení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1" name="Google Shape;311;p58"/>
          <p:cNvSpPr/>
          <p:nvPr/>
        </p:nvSpPr>
        <p:spPr>
          <a:xfrm>
            <a:off x="3642600" y="3591400"/>
            <a:ext cx="849900" cy="795600"/>
          </a:xfrm>
          <a:prstGeom prst="rightArrow">
            <a:avLst>
              <a:gd name="adj1" fmla="val 54631"/>
              <a:gd name="adj2" fmla="val 50980"/>
            </a:avLst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12" name="Google Shape;312;p58"/>
          <p:cNvPicPr preferRelativeResize="0"/>
          <p:nvPr/>
        </p:nvPicPr>
        <p:blipFill rotWithShape="1">
          <a:blip r:embed="rId4">
            <a:alphaModFix/>
          </a:blip>
          <a:srcRect t="26372" b="51518"/>
          <a:stretch/>
        </p:blipFill>
        <p:spPr>
          <a:xfrm>
            <a:off x="0" y="793850"/>
            <a:ext cx="9144000" cy="1483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18293" y="1758775"/>
            <a:ext cx="796450" cy="1680225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58"/>
          <p:cNvSpPr/>
          <p:nvPr/>
        </p:nvSpPr>
        <p:spPr>
          <a:xfrm>
            <a:off x="6169375" y="1835350"/>
            <a:ext cx="1731000" cy="851400"/>
          </a:xfrm>
          <a:prstGeom prst="wedgeRoundRectCallout">
            <a:avLst>
              <a:gd name="adj1" fmla="val 57409"/>
              <a:gd name="adj2" fmla="val 15909"/>
              <a:gd name="adj3" fmla="val 0"/>
            </a:avLst>
          </a:prstGeom>
          <a:solidFill>
            <a:srgbClr val="F3F3F3"/>
          </a:solidFill>
          <a:ln w="762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6263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Pojďme to rozebrat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7B6000C9FE3554785DE6567E845B459" ma:contentTypeVersion="12" ma:contentTypeDescription="Vytvoří nový dokument" ma:contentTypeScope="" ma:versionID="f4c3828befb600231181607012e8f4a7">
  <xsd:schema xmlns:xsd="http://www.w3.org/2001/XMLSchema" xmlns:xs="http://www.w3.org/2001/XMLSchema" xmlns:p="http://schemas.microsoft.com/office/2006/metadata/properties" xmlns:ns2="833ebe41-0e28-4f9f-9c82-9a1e30319123" xmlns:ns3="ce177614-3ea8-4aee-b5b6-38fa875e3032" targetNamespace="http://schemas.microsoft.com/office/2006/metadata/properties" ma:root="true" ma:fieldsID="ccb854fc4f566ae67d839f3416cee1f5" ns2:_="" ns3:_="">
    <xsd:import namespace="833ebe41-0e28-4f9f-9c82-9a1e30319123"/>
    <xsd:import namespace="ce177614-3ea8-4aee-b5b6-38fa875e30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3ebe41-0e28-4f9f-9c82-9a1e303191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177614-3ea8-4aee-b5b6-38fa875e303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C6F5F0-AAE6-48ED-AABB-6F1B598B5B70}"/>
</file>

<file path=customXml/itemProps2.xml><?xml version="1.0" encoding="utf-8"?>
<ds:datastoreItem xmlns:ds="http://schemas.openxmlformats.org/officeDocument/2006/customXml" ds:itemID="{0A2E693C-D999-410D-B46E-68B136E1C52D}"/>
</file>

<file path=customXml/itemProps3.xml><?xml version="1.0" encoding="utf-8"?>
<ds:datastoreItem xmlns:ds="http://schemas.openxmlformats.org/officeDocument/2006/customXml" ds:itemID="{F38225C7-C5E2-4B35-81B1-11D065FA0C05}"/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999</Words>
  <Application>Microsoft Office PowerPoint</Application>
  <PresentationFormat>Předvádění na obrazovce (4:3)</PresentationFormat>
  <Paragraphs>196</Paragraphs>
  <Slides>24</Slides>
  <Notes>24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24</vt:i4>
      </vt:variant>
    </vt:vector>
  </HeadingPairs>
  <TitlesOfParts>
    <vt:vector size="31" baseType="lpstr">
      <vt:lpstr>Montserrat</vt:lpstr>
      <vt:lpstr>Arial</vt:lpstr>
      <vt:lpstr>Times New Roman</vt:lpstr>
      <vt:lpstr>Simple Light</vt:lpstr>
      <vt:lpstr>Office Theme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Jakub Novotný</cp:lastModifiedBy>
  <cp:revision>9</cp:revision>
  <dcterms:modified xsi:type="dcterms:W3CDTF">2020-06-08T08:56:21Z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0x01010047B6000C9FE3554785DE6567E845B459</vt:lpwstr>
  </property>
</Properties>
</file>