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76" r:id="rId10"/>
    <p:sldId id="263" r:id="rId11"/>
    <p:sldId id="264" r:id="rId12"/>
    <p:sldId id="265" r:id="rId13"/>
    <p:sldId id="266" r:id="rId14"/>
    <p:sldId id="277" r:id="rId15"/>
    <p:sldId id="268" r:id="rId16"/>
    <p:sldId id="269" r:id="rId17"/>
    <p:sldId id="270" r:id="rId18"/>
    <p:sldId id="271" r:id="rId19"/>
    <p:sldId id="272" r:id="rId20"/>
    <p:sldId id="278" r:id="rId21"/>
    <p:sldId id="274" r:id="rId22"/>
    <p:sldId id="275" r:id="rId23"/>
  </p:sldIdLst>
  <p:sldSz cx="9144000" cy="6858000" type="screen4x3"/>
  <p:notesSz cx="6858000" cy="9144000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Montserrat" panose="020B0604020202020204" charset="-18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Novotný" userId="4c4758df-aeac-4cf7-8cbb-991075668da5" providerId="ADAL" clId="{BE22940A-9B33-405D-9FA9-9683B2A0E8A9}"/>
    <pc:docChg chg="custSel modSld">
      <pc:chgData name="Jakub Novotný" userId="4c4758df-aeac-4cf7-8cbb-991075668da5" providerId="ADAL" clId="{BE22940A-9B33-405D-9FA9-9683B2A0E8A9}" dt="2021-07-01T13:55:10.343" v="33" actId="122"/>
      <pc:docMkLst>
        <pc:docMk/>
      </pc:docMkLst>
      <pc:sldChg chg="modSp mod">
        <pc:chgData name="Jakub Novotný" userId="4c4758df-aeac-4cf7-8cbb-991075668da5" providerId="ADAL" clId="{BE22940A-9B33-405D-9FA9-9683B2A0E8A9}" dt="2021-07-01T13:55:10.343" v="33" actId="122"/>
        <pc:sldMkLst>
          <pc:docMk/>
          <pc:sldMk cId="0" sldId="257"/>
        </pc:sldMkLst>
        <pc:spChg chg="mod">
          <ac:chgData name="Jakub Novotný" userId="4c4758df-aeac-4cf7-8cbb-991075668da5" providerId="ADAL" clId="{BE22940A-9B33-405D-9FA9-9683B2A0E8A9}" dt="2021-07-01T13:54:59.636" v="32" actId="20577"/>
          <ac:spMkLst>
            <pc:docMk/>
            <pc:sldMk cId="0" sldId="257"/>
            <ac:spMk id="163" creationId="{00000000-0000-0000-0000-000000000000}"/>
          </ac:spMkLst>
        </pc:spChg>
        <pc:spChg chg="mod">
          <ac:chgData name="Jakub Novotný" userId="4c4758df-aeac-4cf7-8cbb-991075668da5" providerId="ADAL" clId="{BE22940A-9B33-405D-9FA9-9683B2A0E8A9}" dt="2021-07-01T13:55:10.343" v="33" actId="122"/>
          <ac:spMkLst>
            <pc:docMk/>
            <pc:sldMk cId="0" sldId="257"/>
            <ac:spMk id="1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96175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a96175e4a_0_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5e22fa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55e22fa514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9b3063e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49b3063e0b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9b3063e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49b3063e0b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95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844a3ed5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4844a3ed57_0_7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2ad25a1d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52ad25a1dd_0_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949a66d8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4949a66d86_0_1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a44e6d61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4a44e6d61a_0_6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55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a96175e4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3a96175e4a_1_9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974d0e6c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974d0e6c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42457b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442457b76c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29009a3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529009a345_0_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96175e4a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a96175e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9d3d6fe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49d3d6fe96_0_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9d3d6fe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49d3d6fe96_0_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544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949a66d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4949a66d86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a44e6d6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4a44e6d61a_0_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462110" y="4379385"/>
            <a:ext cx="6525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Rozpt</a:t>
            </a:r>
            <a:r>
              <a:rPr lang="cs-CZ" sz="6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yl</a:t>
            </a:r>
            <a:r>
              <a:rPr lang="en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semen</a:t>
            </a:r>
            <a:endParaRPr sz="6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600" y="1497575"/>
            <a:ext cx="3347025" cy="25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/>
        </p:nvSpPr>
        <p:spPr>
          <a:xfrm>
            <a:off x="271900" y="1118438"/>
            <a:ext cx="7197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simuluje oči veverky</a:t>
            </a: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47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1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8" name="Google Shape;25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7"/>
          <p:cNvPicPr preferRelativeResize="0"/>
          <p:nvPr/>
        </p:nvPicPr>
        <p:blipFill rotWithShape="1">
          <a:blip r:embed="rId4">
            <a:alphaModFix/>
          </a:blip>
          <a:srcRect l="1650" r="3481"/>
          <a:stretch/>
        </p:blipFill>
        <p:spPr>
          <a:xfrm>
            <a:off x="2060750" y="2246150"/>
            <a:ext cx="3320500" cy="185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47"/>
          <p:cNvSpPr/>
          <p:nvPr/>
        </p:nvSpPr>
        <p:spPr>
          <a:xfrm>
            <a:off x="3709275" y="5651850"/>
            <a:ext cx="1436400" cy="699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47"/>
          <p:cNvSpPr/>
          <p:nvPr/>
        </p:nvSpPr>
        <p:spPr>
          <a:xfrm>
            <a:off x="1791425" y="21663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2" name="Google Shape;262;p47"/>
          <p:cNvPicPr preferRelativeResize="0"/>
          <p:nvPr/>
        </p:nvPicPr>
        <p:blipFill rotWithShape="1">
          <a:blip r:embed="rId5">
            <a:alphaModFix/>
          </a:blip>
          <a:srcRect t="14544"/>
          <a:stretch/>
        </p:blipFill>
        <p:spPr>
          <a:xfrm>
            <a:off x="536913" y="4231700"/>
            <a:ext cx="2924925" cy="2499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3" name="Google Shape;263;p47"/>
          <p:cNvSpPr/>
          <p:nvPr/>
        </p:nvSpPr>
        <p:spPr>
          <a:xfrm>
            <a:off x="110225" y="40962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47"/>
          <p:cNvSpPr/>
          <p:nvPr/>
        </p:nvSpPr>
        <p:spPr>
          <a:xfrm>
            <a:off x="14512" y="2166350"/>
            <a:ext cx="1800763" cy="1572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Světelný senzor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" name="Google Shape;26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0788" y="3798932"/>
            <a:ext cx="2924925" cy="2910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6" name="Google Shape;266;p47"/>
          <p:cNvSpPr/>
          <p:nvPr/>
        </p:nvSpPr>
        <p:spPr>
          <a:xfrm>
            <a:off x="5736175" y="37011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67" name="Google Shape;267;p47"/>
          <p:cNvCxnSpPr>
            <a:cxnSpLocks/>
            <a:stCxn id="264" idx="6"/>
            <a:endCxn id="259" idx="1"/>
          </p:cNvCxnSpPr>
          <p:nvPr/>
        </p:nvCxnSpPr>
        <p:spPr>
          <a:xfrm>
            <a:off x="1815275" y="2952800"/>
            <a:ext cx="245475" cy="218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47"/>
          <p:cNvCxnSpPr>
            <a:stCxn id="260" idx="0"/>
          </p:cNvCxnSpPr>
          <p:nvPr/>
        </p:nvCxnSpPr>
        <p:spPr>
          <a:xfrm rot="10800000" flipH="1">
            <a:off x="4427475" y="3708750"/>
            <a:ext cx="210600" cy="1943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47"/>
          <p:cNvCxnSpPr>
            <a:cxnSpLocks/>
            <a:stCxn id="264" idx="4"/>
          </p:cNvCxnSpPr>
          <p:nvPr/>
        </p:nvCxnSpPr>
        <p:spPr>
          <a:xfrm>
            <a:off x="914894" y="3739250"/>
            <a:ext cx="910431" cy="743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47"/>
          <p:cNvCxnSpPr>
            <a:stCxn id="260" idx="2"/>
          </p:cNvCxnSpPr>
          <p:nvPr/>
        </p:nvCxnSpPr>
        <p:spPr>
          <a:xfrm rot="10800000">
            <a:off x="2121675" y="5325600"/>
            <a:ext cx="1587600" cy="676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84000" y="117475"/>
            <a:ext cx="1422010" cy="92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8"/>
          <p:cNvSpPr/>
          <p:nvPr/>
        </p:nvSpPr>
        <p:spPr>
          <a:xfrm>
            <a:off x="527975" y="1608400"/>
            <a:ext cx="6855000" cy="2095500"/>
          </a:xfrm>
          <a:prstGeom prst="roundRect">
            <a:avLst>
              <a:gd name="adj" fmla="val 20042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bloky fungují jako vstupy?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i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RGB LED,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motor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posuvník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Světelný senzor, tlačítko,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motor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Světelný senzor, posuvník, tlačítko</a:t>
            </a:r>
            <a:endParaRPr sz="2000" dirty="0"/>
          </a:p>
        </p:txBody>
      </p:sp>
      <p:sp>
        <p:nvSpPr>
          <p:cNvPr id="281" name="Google Shape;281;p48"/>
          <p:cNvSpPr/>
          <p:nvPr/>
        </p:nvSpPr>
        <p:spPr>
          <a:xfrm>
            <a:off x="527975" y="3998750"/>
            <a:ext cx="6855000" cy="2095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Proč veverky sbírají žaludy?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Pro potravu a pro tvorbu zásob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na později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Aby zasadily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nový dub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Postaví si z nich úkryt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84000" y="117475"/>
            <a:ext cx="1422010" cy="92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8"/>
          <p:cNvSpPr/>
          <p:nvPr/>
        </p:nvSpPr>
        <p:spPr>
          <a:xfrm>
            <a:off x="527975" y="1608400"/>
            <a:ext cx="6855000" cy="2095500"/>
          </a:xfrm>
          <a:prstGeom prst="roundRect">
            <a:avLst>
              <a:gd name="adj" fmla="val 20042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bloky fungují jako vstupy?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i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Světelný senzor, posuvník, tlačítko</a:t>
            </a:r>
            <a:endParaRPr sz="2000" dirty="0"/>
          </a:p>
        </p:txBody>
      </p:sp>
      <p:sp>
        <p:nvSpPr>
          <p:cNvPr id="281" name="Google Shape;281;p48"/>
          <p:cNvSpPr/>
          <p:nvPr/>
        </p:nvSpPr>
        <p:spPr>
          <a:xfrm>
            <a:off x="527975" y="3998750"/>
            <a:ext cx="6855000" cy="2095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Proč veverky sbírají žaludy?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Pro potravu a pro tvorbu zásob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na později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92;p49">
            <a:extLst>
              <a:ext uri="{FF2B5EF4-FFF2-40B4-BE49-F238E27FC236}">
                <a16:creationId xmlns:a16="http://schemas.microsoft.com/office/drawing/2014/main" id="{05A4BDCF-EA3C-453A-9C1D-FB164FC407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7964" y="4842875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2;p49">
            <a:extLst>
              <a:ext uri="{FF2B5EF4-FFF2-40B4-BE49-F238E27FC236}">
                <a16:creationId xmlns:a16="http://schemas.microsoft.com/office/drawing/2014/main" id="{F095C66B-5383-489C-8072-CAE0858FA87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7963" y="2477367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66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0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0"/>
          <p:cNvSpPr/>
          <p:nvPr/>
        </p:nvSpPr>
        <p:spPr>
          <a:xfrm>
            <a:off x="569167" y="1825401"/>
            <a:ext cx="4292082" cy="1916176"/>
          </a:xfrm>
          <a:prstGeom prst="wedgeRoundRectCallout">
            <a:avLst>
              <a:gd name="adj1" fmla="val 76429"/>
              <a:gd name="adj2" fmla="val 745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můžeme zajistit, aby systém </a:t>
            </a:r>
            <a:r>
              <a:rPr lang="cs-CZ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ještě lépe napodobil veverku</a:t>
            </a: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50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025" y="2243100"/>
            <a:ext cx="2583825" cy="20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1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1"/>
          <p:cNvSpPr/>
          <p:nvPr/>
        </p:nvSpPr>
        <p:spPr>
          <a:xfrm>
            <a:off x="410400" y="825000"/>
            <a:ext cx="3776100" cy="1651500"/>
          </a:xfrm>
          <a:prstGeom prst="wedgeRoundRectCallout">
            <a:avLst>
              <a:gd name="adj1" fmla="val 60668"/>
              <a:gd name="adj2" fmla="val 1263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Doplňte zvukovou kulisu…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51"/>
          <p:cNvSpPr/>
          <p:nvPr/>
        </p:nvSpPr>
        <p:spPr>
          <a:xfrm>
            <a:off x="3130125" y="5887700"/>
            <a:ext cx="1905600" cy="7488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Porovnat: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'≥ 45'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51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9" name="Google Shape;30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9225" y="898393"/>
            <a:ext cx="1905500" cy="149633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/>
          <p:nvPr/>
        </p:nvSpPr>
        <p:spPr>
          <a:xfrm>
            <a:off x="6361975" y="2394726"/>
            <a:ext cx="2526749" cy="1048874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Přehrávač zvuku: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‚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Sypání vloček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'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1" name="Google Shape;311;p51"/>
          <p:cNvPicPr preferRelativeResize="0"/>
          <p:nvPr/>
        </p:nvPicPr>
        <p:blipFill rotWithShape="1">
          <a:blip r:embed="rId5">
            <a:alphaModFix/>
          </a:blip>
          <a:srcRect t="9010" b="9002"/>
          <a:stretch/>
        </p:blipFill>
        <p:spPr>
          <a:xfrm>
            <a:off x="483124" y="2993575"/>
            <a:ext cx="5500024" cy="2810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2" name="Google Shape;312;p51"/>
          <p:cNvSpPr txBox="1"/>
          <p:nvPr/>
        </p:nvSpPr>
        <p:spPr>
          <a:xfrm>
            <a:off x="2851350" y="3069200"/>
            <a:ext cx="1142400" cy="1159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3" name="Google Shape;313;p51"/>
          <p:cNvCxnSpPr>
            <a:cxnSpLocks/>
            <a:endCxn id="312" idx="2"/>
          </p:cNvCxnSpPr>
          <p:nvPr/>
        </p:nvCxnSpPr>
        <p:spPr>
          <a:xfrm flipV="1">
            <a:off x="3340359" y="4228700"/>
            <a:ext cx="82191" cy="1659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" name="Google Shape;314;p51"/>
          <p:cNvSpPr txBox="1"/>
          <p:nvPr/>
        </p:nvSpPr>
        <p:spPr>
          <a:xfrm>
            <a:off x="4747375" y="3069200"/>
            <a:ext cx="1003200" cy="987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5" name="Google Shape;315;p51"/>
          <p:cNvCxnSpPr>
            <a:cxnSpLocks/>
            <a:stCxn id="310" idx="1"/>
            <a:endCxn id="314" idx="3"/>
          </p:cNvCxnSpPr>
          <p:nvPr/>
        </p:nvCxnSpPr>
        <p:spPr>
          <a:xfrm flipH="1">
            <a:off x="5750575" y="2919163"/>
            <a:ext cx="611400" cy="64353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2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2"/>
          <p:cNvSpPr txBox="1"/>
          <p:nvPr/>
        </p:nvSpPr>
        <p:spPr>
          <a:xfrm>
            <a:off x="462280" y="980498"/>
            <a:ext cx="818388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simulaci 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veverk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rozptylující semen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30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52"/>
          <p:cNvSpPr txBox="1"/>
          <p:nvPr/>
        </p:nvSpPr>
        <p:spPr>
          <a:xfrm>
            <a:off x="5400900" y="107872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52"/>
          <p:cNvSpPr/>
          <p:nvPr/>
        </p:nvSpPr>
        <p:spPr>
          <a:xfrm>
            <a:off x="6121800" y="1941550"/>
            <a:ext cx="2191200" cy="11028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malý otvor blízko dna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kelímku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52"/>
          <p:cNvSpPr/>
          <p:nvPr/>
        </p:nvSpPr>
        <p:spPr>
          <a:xfrm>
            <a:off x="381000" y="195030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5" name="Google Shape;32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550" y="3788835"/>
            <a:ext cx="2685725" cy="26857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6" name="Google Shape;32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6950" y="2316060"/>
            <a:ext cx="4158500" cy="4158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27" name="Google Shape;327;p52"/>
          <p:cNvCxnSpPr>
            <a:stCxn id="323" idx="2"/>
          </p:cNvCxnSpPr>
          <p:nvPr/>
        </p:nvCxnSpPr>
        <p:spPr>
          <a:xfrm flipH="1">
            <a:off x="7133400" y="3044350"/>
            <a:ext cx="84000" cy="836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52"/>
          <p:cNvSpPr/>
          <p:nvPr/>
        </p:nvSpPr>
        <p:spPr>
          <a:xfrm>
            <a:off x="330500" y="3044350"/>
            <a:ext cx="1761300" cy="114157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řidejte kávov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ou sedlinu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9" name="Google Shape;329;p52"/>
          <p:cNvCxnSpPr>
            <a:cxnSpLocks/>
            <a:stCxn id="328" idx="3"/>
          </p:cNvCxnSpPr>
          <p:nvPr/>
        </p:nvCxnSpPr>
        <p:spPr>
          <a:xfrm>
            <a:off x="2091800" y="3615135"/>
            <a:ext cx="681880" cy="26531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3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3"/>
          <p:cNvSpPr txBox="1"/>
          <p:nvPr/>
        </p:nvSpPr>
        <p:spPr>
          <a:xfrm>
            <a:off x="418299" y="799399"/>
            <a:ext cx="7363431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simulaci 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veverk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rozptylující semen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30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53"/>
          <p:cNvSpPr txBox="1"/>
          <p:nvPr/>
        </p:nvSpPr>
        <p:spPr>
          <a:xfrm>
            <a:off x="5401300" y="10507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53"/>
          <p:cNvSpPr/>
          <p:nvPr/>
        </p:nvSpPr>
        <p:spPr>
          <a:xfrm>
            <a:off x="1398875" y="2041198"/>
            <a:ext cx="2796900" cy="615601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Sledujte vzor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rozsevu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53"/>
          <p:cNvSpPr/>
          <p:nvPr/>
        </p:nvSpPr>
        <p:spPr>
          <a:xfrm>
            <a:off x="418300" y="17891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53"/>
          <p:cNvSpPr/>
          <p:nvPr/>
        </p:nvSpPr>
        <p:spPr>
          <a:xfrm>
            <a:off x="4530125" y="5432800"/>
            <a:ext cx="2994300" cy="1266600"/>
          </a:xfrm>
          <a:prstGeom prst="wedgeRoundRectCallout">
            <a:avLst>
              <a:gd name="adj1" fmla="val 61041"/>
              <a:gd name="adj2" fmla="val 555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se změnou rychlosti obou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motor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ů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díky 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5523" y="5478400"/>
            <a:ext cx="1396652" cy="11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102" y="2909100"/>
            <a:ext cx="3491675" cy="349170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42" name="Google Shape;342;p53"/>
          <p:cNvCxnSpPr>
            <a:cxnSpLocks/>
            <a:stCxn id="337" idx="2"/>
          </p:cNvCxnSpPr>
          <p:nvPr/>
        </p:nvCxnSpPr>
        <p:spPr>
          <a:xfrm flipH="1">
            <a:off x="2548625" y="2656799"/>
            <a:ext cx="248700" cy="801001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43" name="Google Shape;343;p53"/>
          <p:cNvPicPr preferRelativeResize="0"/>
          <p:nvPr/>
        </p:nvPicPr>
        <p:blipFill rotWithShape="1">
          <a:blip r:embed="rId6">
            <a:alphaModFix/>
          </a:blip>
          <a:srcRect l="2589" r="4920"/>
          <a:stretch/>
        </p:blipFill>
        <p:spPr>
          <a:xfrm>
            <a:off x="4412800" y="2430887"/>
            <a:ext cx="4590198" cy="21318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4" name="Google Shape;344;p53"/>
          <p:cNvSpPr txBox="1"/>
          <p:nvPr/>
        </p:nvSpPr>
        <p:spPr>
          <a:xfrm>
            <a:off x="4518725" y="3375700"/>
            <a:ext cx="803100" cy="959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5" name="Google Shape;345;p53"/>
          <p:cNvCxnSpPr>
            <a:endCxn id="344" idx="2"/>
          </p:cNvCxnSpPr>
          <p:nvPr/>
        </p:nvCxnSpPr>
        <p:spPr>
          <a:xfrm rot="10800000" flipH="1">
            <a:off x="4904975" y="4335400"/>
            <a:ext cx="15300" cy="1107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96576" y="197850"/>
            <a:ext cx="1375099" cy="9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4"/>
          <p:cNvSpPr/>
          <p:nvPr/>
        </p:nvSpPr>
        <p:spPr>
          <a:xfrm>
            <a:off x="301350" y="1444825"/>
            <a:ext cx="8115600" cy="2487000"/>
          </a:xfrm>
          <a:prstGeom prst="roundRect">
            <a:avLst>
              <a:gd name="adj" fmla="val 1265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se v systému používá blok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Změna směru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„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everka“ se bude pohybovat rychleji.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Umožňuje „veverce“ změnit směr.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Pomáhá světlu na „veverce“ rozsvítit se ve tmě.</a:t>
            </a:r>
            <a:endParaRPr sz="2000" dirty="0"/>
          </a:p>
        </p:txBody>
      </p:sp>
      <p:sp>
        <p:nvSpPr>
          <p:cNvPr id="354" name="Google Shape;354;p54"/>
          <p:cNvSpPr/>
          <p:nvPr/>
        </p:nvSpPr>
        <p:spPr>
          <a:xfrm>
            <a:off x="301350" y="4197124"/>
            <a:ext cx="8192410" cy="2322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Proč je důležit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ý rozptyl semen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Pomáhá zvířatům zjistit, kde jsou semena.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Semena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budou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moci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růst v zimě.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emena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jsou tak přenášena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na nová místa pro nový růst.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96576" y="197850"/>
            <a:ext cx="1375099" cy="9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4"/>
          <p:cNvSpPr/>
          <p:nvPr/>
        </p:nvSpPr>
        <p:spPr>
          <a:xfrm>
            <a:off x="301350" y="1444825"/>
            <a:ext cx="8115600" cy="2487000"/>
          </a:xfrm>
          <a:prstGeom prst="roundRect">
            <a:avLst>
              <a:gd name="adj" fmla="val 1265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se v systému používá blok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Změna směru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Umožňuje „veverce“ změnit směr.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4"/>
          <p:cNvSpPr/>
          <p:nvPr/>
        </p:nvSpPr>
        <p:spPr>
          <a:xfrm>
            <a:off x="301350" y="4197124"/>
            <a:ext cx="8192410" cy="2322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Proč je důležit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ý rozptyl semen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c.   S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emena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jsou tak přenášena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na nová místa pro nový růst.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364;p55">
            <a:extLst>
              <a:ext uri="{FF2B5EF4-FFF2-40B4-BE49-F238E27FC236}">
                <a16:creationId xmlns:a16="http://schemas.microsoft.com/office/drawing/2014/main" id="{2AA4EBD3-2C4E-40AC-AC6A-CFE1A078EEF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0421" y="2572286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4;p55">
            <a:extLst>
              <a:ext uri="{FF2B5EF4-FFF2-40B4-BE49-F238E27FC236}">
                <a16:creationId xmlns:a16="http://schemas.microsoft.com/office/drawing/2014/main" id="{A6221DA5-20A7-43AD-8AE8-99C23D4519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0744" y="5006450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56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7250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483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444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500" y="21449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625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682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6"/>
          <p:cNvSpPr/>
          <p:nvPr/>
        </p:nvSpPr>
        <p:spPr>
          <a:xfrm>
            <a:off x="381600" y="2776450"/>
            <a:ext cx="2575200" cy="273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přidáním RGB LED do systému s DC Motory. Můžete použít vstup, který ovládá světlo i DC Motor?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56"/>
          <p:cNvSpPr/>
          <p:nvPr/>
        </p:nvSpPr>
        <p:spPr>
          <a:xfrm>
            <a:off x="6136450" y="2802275"/>
            <a:ext cx="2625950" cy="26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nastavením rozsahu hodnot pro světelný senzor. Můžete použít filtrační blok se světelným senzorem? </a:t>
            </a:r>
            <a:endParaRPr sz="2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56"/>
          <p:cNvSpPr/>
          <p:nvPr/>
        </p:nvSpPr>
        <p:spPr>
          <a:xfrm>
            <a:off x="3207225" y="2802275"/>
            <a:ext cx="2710500" cy="26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přidáním bloku Interval pro napodobení pohybu veverky. Můžete přidat více než jeden intervalový blok?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56"/>
          <p:cNvSpPr txBox="1"/>
          <p:nvPr/>
        </p:nvSpPr>
        <p:spPr>
          <a:xfrm>
            <a:off x="4663440" y="338750"/>
            <a:ext cx="448096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Rozšiřující aktivity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39"/>
          <p:cNvSpPr txBox="1"/>
          <p:nvPr/>
        </p:nvSpPr>
        <p:spPr>
          <a:xfrm>
            <a:off x="532025" y="982788"/>
            <a:ext cx="82890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Semena mají různé velikosti a tvary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cs-CZ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Úvod</a:t>
            </a:r>
            <a:endParaRPr sz="3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/>
          <p:nvPr/>
        </p:nvSpPr>
        <p:spPr>
          <a:xfrm>
            <a:off x="822950" y="5200500"/>
            <a:ext cx="3313500" cy="1052100"/>
          </a:xfrm>
          <a:prstGeom prst="wedgeRoundRectCallout">
            <a:avLst>
              <a:gd name="adj1" fmla="val 64963"/>
              <a:gd name="adj2" fmla="val 2975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 čemu jsou semena?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850" y="5138425"/>
            <a:ext cx="1851250" cy="14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6;p39">
            <a:extLst>
              <a:ext uri="{FF2B5EF4-FFF2-40B4-BE49-F238E27FC236}">
                <a16:creationId xmlns:a16="http://schemas.microsoft.com/office/drawing/2014/main" id="{62A9F9E2-A0DA-47B4-BBA3-DF8C7D954B9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5211" y="1988910"/>
            <a:ext cx="2457650" cy="18408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67;p39">
            <a:extLst>
              <a:ext uri="{FF2B5EF4-FFF2-40B4-BE49-F238E27FC236}">
                <a16:creationId xmlns:a16="http://schemas.microsoft.com/office/drawing/2014/main" id="{3DC65177-3612-49B4-9E5A-53C988F3764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17242">
            <a:off x="3273074" y="3142451"/>
            <a:ext cx="2457649" cy="184323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168;p39">
            <a:extLst>
              <a:ext uri="{FF2B5EF4-FFF2-40B4-BE49-F238E27FC236}">
                <a16:creationId xmlns:a16="http://schemas.microsoft.com/office/drawing/2014/main" id="{0349601D-D67F-4C65-9D64-2D7115F6862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56469">
            <a:off x="1745940" y="2155460"/>
            <a:ext cx="2068898" cy="164517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7"/>
          <p:cNvSpPr/>
          <p:nvPr/>
        </p:nvSpPr>
        <p:spPr>
          <a:xfrm>
            <a:off x="1143824" y="3674150"/>
            <a:ext cx="3314526" cy="2151000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7"/>
          <p:cNvSpPr txBox="1"/>
          <p:nvPr/>
        </p:nvSpPr>
        <p:spPr>
          <a:xfrm>
            <a:off x="1446200" y="3974925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Dokážete nakreslit </a:t>
            </a: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a popsat 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svůj systém?</a:t>
            </a:r>
            <a:endParaRPr sz="3000" b="1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7"/>
          <p:cNvSpPr/>
          <p:nvPr/>
        </p:nvSpPr>
        <p:spPr>
          <a:xfrm>
            <a:off x="3783175" y="1213250"/>
            <a:ext cx="3002400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Co jste se dnes naučili?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57"/>
          <p:cNvSpPr txBox="1"/>
          <p:nvPr/>
        </p:nvSpPr>
        <p:spPr>
          <a:xfrm>
            <a:off x="5400900" y="251263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Závěr a reflexe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0" name="Google Shape;39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725" y="3793625"/>
            <a:ext cx="2557025" cy="19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824" y="1286050"/>
            <a:ext cx="1877123" cy="15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/>
          <p:nvPr/>
        </p:nvSpPr>
        <p:spPr>
          <a:xfrm>
            <a:off x="581248" y="1118888"/>
            <a:ext cx="79815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40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Mini-lekce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0"/>
          <p:cNvSpPr txBox="1"/>
          <p:nvPr/>
        </p:nvSpPr>
        <p:spPr>
          <a:xfrm>
            <a:off x="407350" y="1447800"/>
            <a:ext cx="933609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 se veverka snaží udělat s žaludem?</a:t>
            </a: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40"/>
          <p:cNvSpPr/>
          <p:nvPr/>
        </p:nvSpPr>
        <p:spPr>
          <a:xfrm>
            <a:off x="1701450" y="5284796"/>
            <a:ext cx="4924525" cy="1074664"/>
          </a:xfrm>
          <a:prstGeom prst="wedgeRoundRectCallout">
            <a:avLst>
              <a:gd name="adj1" fmla="val 65599"/>
              <a:gd name="adj2" fmla="val 24117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si myslíte, že 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 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veverka pomoci šíření semen žaludů?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8361" y="5284011"/>
            <a:ext cx="1851250" cy="14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2;p40">
            <a:extLst>
              <a:ext uri="{FF2B5EF4-FFF2-40B4-BE49-F238E27FC236}">
                <a16:creationId xmlns:a16="http://schemas.microsoft.com/office/drawing/2014/main" id="{662F2587-9748-4982-90A1-41EBEC0A1D1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615" y="2479900"/>
            <a:ext cx="3717485" cy="247957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183;p40">
            <a:extLst>
              <a:ext uri="{FF2B5EF4-FFF2-40B4-BE49-F238E27FC236}">
                <a16:creationId xmlns:a16="http://schemas.microsoft.com/office/drawing/2014/main" id="{9183B092-E6C9-43B2-B9C6-2EAD6C63CA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9950" y="2479912"/>
            <a:ext cx="3752050" cy="24988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Mini-lekce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439" y="2829275"/>
            <a:ext cx="4688535" cy="31272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41"/>
          <p:cNvSpPr/>
          <p:nvPr/>
        </p:nvSpPr>
        <p:spPr>
          <a:xfrm>
            <a:off x="524725" y="3972650"/>
            <a:ext cx="3236700" cy="8586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Veverka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proto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rozptylovač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semen.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1"/>
          <p:cNvSpPr/>
          <p:nvPr/>
        </p:nvSpPr>
        <p:spPr>
          <a:xfrm>
            <a:off x="524725" y="5013325"/>
            <a:ext cx="3236700" cy="9432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Zahrabává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žaludy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zem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ě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obvykle daleko od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mateřského stromu.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41"/>
          <p:cNvSpPr/>
          <p:nvPr/>
        </p:nvSpPr>
        <p:spPr>
          <a:xfrm>
            <a:off x="524725" y="2835750"/>
            <a:ext cx="3236700" cy="10191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Veverky zahrabávají jídlo do země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připrav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ují si tak zásoby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na zimu.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41"/>
          <p:cNvSpPr txBox="1"/>
          <p:nvPr/>
        </p:nvSpPr>
        <p:spPr>
          <a:xfrm>
            <a:off x="183975" y="1169225"/>
            <a:ext cx="85230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veverka pomáhá šíření semen žaludu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2"/>
          <p:cNvSpPr/>
          <p:nvPr/>
        </p:nvSpPr>
        <p:spPr>
          <a:xfrm>
            <a:off x="982700" y="1556863"/>
            <a:ext cx="7445975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Dokončete aktivitu klíčových slov 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 pracovním listě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42"/>
          <p:cNvSpPr txBox="1"/>
          <p:nvPr/>
        </p:nvSpPr>
        <p:spPr>
          <a:xfrm>
            <a:off x="822950" y="3671938"/>
            <a:ext cx="28935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Šíření semen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42"/>
          <p:cNvSpPr txBox="1"/>
          <p:nvPr/>
        </p:nvSpPr>
        <p:spPr>
          <a:xfrm>
            <a:off x="4213675" y="4702725"/>
            <a:ext cx="42150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Veverka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42"/>
          <p:cNvSpPr txBox="1"/>
          <p:nvPr/>
        </p:nvSpPr>
        <p:spPr>
          <a:xfrm>
            <a:off x="4753975" y="2832875"/>
            <a:ext cx="14478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Žalud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42"/>
          <p:cNvSpPr txBox="1"/>
          <p:nvPr/>
        </p:nvSpPr>
        <p:spPr>
          <a:xfrm>
            <a:off x="2178900" y="5711725"/>
            <a:ext cx="187494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Semena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4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Klíčová slova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" name="Google Shape;20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997" y="1701425"/>
            <a:ext cx="607574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914209" y="339142"/>
            <a:ext cx="1535851" cy="9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3"/>
          <p:cNvSpPr txBox="1"/>
          <p:nvPr/>
        </p:nvSpPr>
        <p:spPr>
          <a:xfrm>
            <a:off x="4450060" y="491150"/>
            <a:ext cx="469394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/>
          <p:nvPr/>
        </p:nvSpPr>
        <p:spPr>
          <a:xfrm>
            <a:off x="352350" y="1523525"/>
            <a:ext cx="7875300" cy="29370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 zvířata pomáhají rostlinám při šíření semen?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i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Vylezou na stromy, aby se dostal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k vyšším semenům.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Jedí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plody a semena, která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poté rozptýlí ve svém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trusu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Zůstávají daleko od rostlin s jedovatými semeny.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914209" y="339142"/>
            <a:ext cx="1535851" cy="9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3"/>
          <p:cNvSpPr txBox="1"/>
          <p:nvPr/>
        </p:nvSpPr>
        <p:spPr>
          <a:xfrm>
            <a:off x="4450060" y="491150"/>
            <a:ext cx="469394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/>
          <p:nvPr/>
        </p:nvSpPr>
        <p:spPr>
          <a:xfrm>
            <a:off x="352350" y="1523525"/>
            <a:ext cx="7875300" cy="29370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 zvířata pomáhají rostlinám při šíření semen?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i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cs-CZ" b="1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Jedí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plody a semena, která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poté rozptýlí ve svém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trusu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223;p44">
            <a:extLst>
              <a:ext uri="{FF2B5EF4-FFF2-40B4-BE49-F238E27FC236}">
                <a16:creationId xmlns:a16="http://schemas.microsoft.com/office/drawing/2014/main" id="{831792DF-2CB8-47BA-ADF5-A3AD740BF6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4311" y="3022275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4;p44">
            <a:extLst>
              <a:ext uri="{FF2B5EF4-FFF2-40B4-BE49-F238E27FC236}">
                <a16:creationId xmlns:a16="http://schemas.microsoft.com/office/drawing/2014/main" id="{EF979234-64A0-4D7D-A655-AB1967EF490A}"/>
              </a:ext>
            </a:extLst>
          </p:cNvPr>
          <p:cNvSpPr/>
          <p:nvPr/>
        </p:nvSpPr>
        <p:spPr>
          <a:xfrm>
            <a:off x="352349" y="4793000"/>
            <a:ext cx="7875299" cy="162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Pobavte se o důležitosti rozptylu semen pro přežití a růst rostlin.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86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/>
        </p:nvSpPr>
        <p:spPr>
          <a:xfrm>
            <a:off x="359000" y="1173275"/>
            <a:ext cx="86028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Postavte systém, který napodobuje pohyb veverky ve dvou směrech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5"/>
          <p:cNvPicPr preferRelativeResize="0"/>
          <p:nvPr/>
        </p:nvPicPr>
        <p:blipFill rotWithShape="1">
          <a:blip r:embed="rId4">
            <a:alphaModFix/>
          </a:blip>
          <a:srcRect t="5900" b="5900"/>
          <a:stretch/>
        </p:blipFill>
        <p:spPr>
          <a:xfrm>
            <a:off x="700550" y="2729750"/>
            <a:ext cx="5147500" cy="30624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2" name="Google Shape;232;p45"/>
          <p:cNvSpPr/>
          <p:nvPr/>
        </p:nvSpPr>
        <p:spPr>
          <a:xfrm>
            <a:off x="359000" y="25773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45"/>
          <p:cNvSpPr txBox="1"/>
          <p:nvPr/>
        </p:nvSpPr>
        <p:spPr>
          <a:xfrm>
            <a:off x="4886960" y="338750"/>
            <a:ext cx="425704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Pojďme stavět!</a:t>
            </a:r>
            <a:endParaRPr sz="3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899" y="2729750"/>
            <a:ext cx="2296851" cy="30624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5" name="Google Shape;235;p45"/>
          <p:cNvSpPr/>
          <p:nvPr/>
        </p:nvSpPr>
        <p:spPr>
          <a:xfrm>
            <a:off x="6013200" y="25773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6"/>
          <p:cNvPicPr preferRelativeResize="0"/>
          <p:nvPr/>
        </p:nvPicPr>
        <p:blipFill rotWithShape="1">
          <a:blip r:embed="rId4">
            <a:alphaModFix/>
          </a:blip>
          <a:srcRect t="3874" b="3865"/>
          <a:stretch/>
        </p:blipFill>
        <p:spPr>
          <a:xfrm>
            <a:off x="936300" y="2215525"/>
            <a:ext cx="5431526" cy="3245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Google Shape;242;p46"/>
          <p:cNvSpPr/>
          <p:nvPr/>
        </p:nvSpPr>
        <p:spPr>
          <a:xfrm>
            <a:off x="1714270" y="5301780"/>
            <a:ext cx="2857730" cy="150135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 motory: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Změňte jed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na „Proti směru hodinových ručiček“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6"/>
          <p:cNvSpPr/>
          <p:nvPr/>
        </p:nvSpPr>
        <p:spPr>
          <a:xfrm>
            <a:off x="224900" y="22155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46"/>
          <p:cNvSpPr/>
          <p:nvPr/>
        </p:nvSpPr>
        <p:spPr>
          <a:xfrm>
            <a:off x="6467600" y="2310401"/>
            <a:ext cx="2128850" cy="1219949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Změna směru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5" name="Google Shape;245;p46"/>
          <p:cNvCxnSpPr>
            <a:endCxn id="246" idx="3"/>
          </p:cNvCxnSpPr>
          <p:nvPr/>
        </p:nvCxnSpPr>
        <p:spPr>
          <a:xfrm flipH="1">
            <a:off x="3090425" y="2771350"/>
            <a:ext cx="3351900" cy="357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46"/>
          <p:cNvCxnSpPr>
            <a:cxnSpLocks/>
            <a:stCxn id="242" idx="3"/>
          </p:cNvCxnSpPr>
          <p:nvPr/>
        </p:nvCxnSpPr>
        <p:spPr>
          <a:xfrm flipV="1">
            <a:off x="4572000" y="5248651"/>
            <a:ext cx="891475" cy="80380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46"/>
          <p:cNvCxnSpPr>
            <a:cxnSpLocks/>
            <a:stCxn id="242" idx="3"/>
            <a:endCxn id="249" idx="1"/>
          </p:cNvCxnSpPr>
          <p:nvPr/>
        </p:nvCxnSpPr>
        <p:spPr>
          <a:xfrm flipV="1">
            <a:off x="4572000" y="5959875"/>
            <a:ext cx="1934750" cy="9258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9" name="Google Shape;249;p46"/>
          <p:cNvPicPr preferRelativeResize="0"/>
          <p:nvPr/>
        </p:nvPicPr>
        <p:blipFill rotWithShape="1">
          <a:blip r:embed="rId5">
            <a:alphaModFix/>
          </a:blip>
          <a:srcRect t="1841" b="35732"/>
          <a:stretch/>
        </p:blipFill>
        <p:spPr>
          <a:xfrm>
            <a:off x="6506750" y="5460825"/>
            <a:ext cx="2389176" cy="998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46"/>
          <p:cNvSpPr txBox="1"/>
          <p:nvPr/>
        </p:nvSpPr>
        <p:spPr>
          <a:xfrm>
            <a:off x="130350" y="1013038"/>
            <a:ext cx="86028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Postavte systém, který napodobuje pohyb veverky ve dvou směrech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46"/>
          <p:cNvSpPr txBox="1"/>
          <p:nvPr/>
        </p:nvSpPr>
        <p:spPr>
          <a:xfrm>
            <a:off x="2388425" y="2771500"/>
            <a:ext cx="702000" cy="713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6"/>
          <p:cNvSpPr txBox="1"/>
          <p:nvPr/>
        </p:nvSpPr>
        <p:spPr>
          <a:xfrm>
            <a:off x="5463475" y="338750"/>
            <a:ext cx="3680525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Pojďme stavět!</a:t>
            </a:r>
            <a:endParaRPr sz="3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597</Words>
  <Application>Microsoft Office PowerPoint</Application>
  <PresentationFormat>Předvádění na obrazovce (4:3)</PresentationFormat>
  <Paragraphs>131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Montserrat</vt:lpstr>
      <vt:lpstr>Arial</vt:lpstr>
      <vt:lpstr>Helvetica Neue</vt:lpstr>
      <vt:lpstr>Times New Roman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Novotný</dc:creator>
  <cp:lastModifiedBy>Jakub Novotný</cp:lastModifiedBy>
  <cp:revision>6</cp:revision>
  <dcterms:modified xsi:type="dcterms:W3CDTF">2021-08-30T10:06:54Z</dcterms:modified>
</cp:coreProperties>
</file>