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684" r:id="rId3"/>
  </p:sldMasterIdLst>
  <p:notesMasterIdLst>
    <p:notesMasterId r:id="rId2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9144000" cy="6858000" type="screen4x3"/>
  <p:notesSz cx="6858000" cy="9144000"/>
  <p:embeddedFontLst>
    <p:embeddedFont>
      <p:font typeface="Helvetica Neue" panose="020B0604020202020204" charset="0"/>
      <p:regular r:id="rId27"/>
      <p:bold r:id="rId28"/>
      <p:italic r:id="rId29"/>
      <p:boldItalic r:id="rId30"/>
    </p:embeddedFont>
    <p:embeddedFont>
      <p:font typeface="Montserrat" panose="020B0604020202020204" charset="-18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18">
          <p15:clr>
            <a:srgbClr val="A4A3A4"/>
          </p15:clr>
        </p15:guide>
        <p15:guide id="2" pos="5242">
          <p15:clr>
            <a:srgbClr val="A4A3A4"/>
          </p15:clr>
        </p15:guide>
        <p15:guide id="3" orient="horz" pos="864">
          <p15:clr>
            <a:srgbClr val="A4A3A4"/>
          </p15:clr>
        </p15:guide>
        <p15:guide id="4" orient="horz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>
        <p:guide pos="518"/>
        <p:guide pos="5242"/>
        <p:guide orient="horz" pos="864"/>
        <p:guide orient="horz"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customXml" Target="../customXml/item1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a96175e4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g3a96175e4a_0_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54cf8816e3_0_178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54cf8816e3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4c71c4a19f_0_43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4c71c4a19f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54cf8816e3_0_13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54cf8816e3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4cf8816e3_0_199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54cf8816e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54cf8816e3_0_225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g54cf8816e3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54cf8816e3_0_23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g54cf8816e3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54cf8816e3_0_245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54cf8816e3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54cf8816e3_0_265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g54cf8816e3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54cf8816e3_0_287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g54cf8816e3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54cf8816e3_0_32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g54cf8816e3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44e87c25a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g544e87c25a_1_1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54cf8816e3_0_27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54cf8816e3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a96175e4a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g3a96175e4a_1_9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4974d0e6c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4974d0e6c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a96175e4a_0_11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3a96175e4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4cf8816e3_0_51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54cf8816e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4cf8816e3_0_3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54cf8816e3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4cf8816e3_0_19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54cf8816e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54cf8816e3_0_8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54cf8816e3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4cf8816e3_0_113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54cf8816e3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54cf8816e3_0_15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54cf8816e3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 txBox="1">
            <a:spLocks noGrp="1"/>
          </p:cNvSpPr>
          <p:nvPr>
            <p:ph type="subTitle" idx="1"/>
          </p:nvPr>
        </p:nvSpPr>
        <p:spPr>
          <a:xfrm>
            <a:off x="457172" y="273352"/>
            <a:ext cx="8228700" cy="53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0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2"/>
          </p:nvPr>
        </p:nvSpPr>
        <p:spPr>
          <a:xfrm>
            <a:off x="457172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3"/>
          </p:nvPr>
        </p:nvSpPr>
        <p:spPr>
          <a:xfrm>
            <a:off x="4673927" y="1604841"/>
            <a:ext cx="4015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3"/>
          </p:nvPr>
        </p:nvSpPr>
        <p:spPr>
          <a:xfrm>
            <a:off x="4673927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3"/>
          </p:nvPr>
        </p:nvSpPr>
        <p:spPr>
          <a:xfrm>
            <a:off x="457172" y="3682578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body" idx="2"/>
          </p:nvPr>
        </p:nvSpPr>
        <p:spPr>
          <a:xfrm>
            <a:off x="457172" y="3682578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body" idx="3"/>
          </p:nvPr>
        </p:nvSpPr>
        <p:spPr>
          <a:xfrm>
            <a:off x="4673927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body" idx="4"/>
          </p:nvPr>
        </p:nvSpPr>
        <p:spPr>
          <a:xfrm>
            <a:off x="457172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body" idx="2"/>
          </p:nvPr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25"/>
          <p:cNvSpPr/>
          <p:nvPr/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5"/>
          <p:cNvSpPr/>
          <p:nvPr/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ubTitle" idx="1"/>
          </p:nvPr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9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29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0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 txBox="1">
            <a:spLocks noGrp="1"/>
          </p:cNvSpPr>
          <p:nvPr>
            <p:ph type="subTitle" idx="1"/>
          </p:nvPr>
        </p:nvSpPr>
        <p:spPr>
          <a:xfrm>
            <a:off x="457172" y="273352"/>
            <a:ext cx="8228700" cy="5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2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32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32"/>
          <p:cNvSpPr txBox="1">
            <a:spLocks noGrp="1"/>
          </p:cNvSpPr>
          <p:nvPr>
            <p:ph type="body" idx="2"/>
          </p:nvPr>
        </p:nvSpPr>
        <p:spPr>
          <a:xfrm>
            <a:off x="457172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32"/>
          <p:cNvSpPr txBox="1">
            <a:spLocks noGrp="1"/>
          </p:cNvSpPr>
          <p:nvPr>
            <p:ph type="body" idx="3"/>
          </p:nvPr>
        </p:nvSpPr>
        <p:spPr>
          <a:xfrm>
            <a:off x="4673927" y="1604841"/>
            <a:ext cx="40155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3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33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33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33"/>
          <p:cNvSpPr txBox="1">
            <a:spLocks noGrp="1"/>
          </p:cNvSpPr>
          <p:nvPr>
            <p:ph type="body" idx="3"/>
          </p:nvPr>
        </p:nvSpPr>
        <p:spPr>
          <a:xfrm>
            <a:off x="4673927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4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34"/>
          <p:cNvSpPr txBox="1">
            <a:spLocks noGrp="1"/>
          </p:cNvSpPr>
          <p:nvPr>
            <p:ph type="body" idx="3"/>
          </p:nvPr>
        </p:nvSpPr>
        <p:spPr>
          <a:xfrm>
            <a:off x="457172" y="3682578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5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35"/>
          <p:cNvSpPr txBox="1">
            <a:spLocks noGrp="1"/>
          </p:cNvSpPr>
          <p:nvPr>
            <p:ph type="body" idx="2"/>
          </p:nvPr>
        </p:nvSpPr>
        <p:spPr>
          <a:xfrm>
            <a:off x="457172" y="3682578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6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36"/>
          <p:cNvSpPr txBox="1">
            <a:spLocks noGrp="1"/>
          </p:cNvSpPr>
          <p:nvPr>
            <p:ph type="body" idx="3"/>
          </p:nvPr>
        </p:nvSpPr>
        <p:spPr>
          <a:xfrm>
            <a:off x="4673927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36"/>
          <p:cNvSpPr txBox="1">
            <a:spLocks noGrp="1"/>
          </p:cNvSpPr>
          <p:nvPr>
            <p:ph type="body" idx="4"/>
          </p:nvPr>
        </p:nvSpPr>
        <p:spPr>
          <a:xfrm>
            <a:off x="457172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7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37"/>
          <p:cNvSpPr txBox="1">
            <a:spLocks noGrp="1"/>
          </p:cNvSpPr>
          <p:nvPr>
            <p:ph type="body" idx="2"/>
          </p:nvPr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37"/>
          <p:cNvSpPr/>
          <p:nvPr/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7"/>
          <p:cNvSpPr/>
          <p:nvPr/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DF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172" y="6247907"/>
            <a:ext cx="21300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7054" y="6247907"/>
            <a:ext cx="28980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5842" y="6247907"/>
            <a:ext cx="21300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dt" idx="10"/>
          </p:nvPr>
        </p:nvSpPr>
        <p:spPr>
          <a:xfrm>
            <a:off x="457172" y="6247907"/>
            <a:ext cx="21303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ftr" idx="11"/>
          </p:nvPr>
        </p:nvSpPr>
        <p:spPr>
          <a:xfrm>
            <a:off x="3127054" y="6247907"/>
            <a:ext cx="2898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6555842" y="6247907"/>
            <a:ext cx="21303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png"/><Relationship Id="rId5" Type="http://schemas.openxmlformats.org/officeDocument/2006/relationships/image" Target="../media/image32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975" y="-3"/>
            <a:ext cx="1747850" cy="87732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8"/>
          <p:cNvSpPr txBox="1"/>
          <p:nvPr/>
        </p:nvSpPr>
        <p:spPr>
          <a:xfrm>
            <a:off x="888675" y="2961150"/>
            <a:ext cx="36861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sz="7000" b="1" dirty="0">
                <a:latin typeface="Montserrat"/>
                <a:ea typeface="Montserrat"/>
                <a:cs typeface="Montserrat"/>
                <a:sym typeface="Montserrat"/>
              </a:rPr>
              <a:t>Úvodní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sz="7000" b="1" dirty="0">
                <a:latin typeface="Montserrat"/>
                <a:ea typeface="Montserrat"/>
                <a:cs typeface="Montserrat"/>
                <a:sym typeface="Montserrat"/>
              </a:rPr>
              <a:t>lekce</a:t>
            </a:r>
            <a:endParaRPr sz="7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7" name="Google Shape;15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9600" y="2150050"/>
            <a:ext cx="3781450" cy="318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8"/>
          <p:cNvSpPr/>
          <p:nvPr/>
        </p:nvSpPr>
        <p:spPr>
          <a:xfrm>
            <a:off x="4539600" y="2361075"/>
            <a:ext cx="758400" cy="691500"/>
          </a:xfrm>
          <a:prstGeom prst="ellips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40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9848" y="1295400"/>
            <a:ext cx="3794150" cy="2515851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7"/>
          <p:cNvSpPr txBox="1"/>
          <p:nvPr/>
        </p:nvSpPr>
        <p:spPr>
          <a:xfrm>
            <a:off x="-625375" y="135288"/>
            <a:ext cx="91440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3000" b="1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5" name="Google Shape;29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475" y="1561250"/>
            <a:ext cx="3774285" cy="25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7"/>
          <p:cNvSpPr txBox="1"/>
          <p:nvPr/>
        </p:nvSpPr>
        <p:spPr>
          <a:xfrm>
            <a:off x="6720850" y="6950"/>
            <a:ext cx="2423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5000"/>
            </a:pPr>
            <a:r>
              <a:rPr lang="en" sz="3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Rozcvička</a:t>
            </a:r>
            <a:endParaRPr sz="2500" b="1" dirty="0">
              <a:solidFill>
                <a:srgbClr val="08D0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7" name="Google Shape;297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7625" y="0"/>
            <a:ext cx="1256350" cy="6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7"/>
          <p:cNvSpPr/>
          <p:nvPr/>
        </p:nvSpPr>
        <p:spPr>
          <a:xfrm>
            <a:off x="132150" y="765000"/>
            <a:ext cx="77541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Co ještě využívá </a:t>
            </a:r>
            <a:r>
              <a:rPr lang="en" sz="3000" b="1" dirty="0">
                <a:latin typeface="Montserrat"/>
                <a:ea typeface="Montserrat"/>
                <a:cs typeface="Montserrat"/>
                <a:sym typeface="Montserrat"/>
              </a:rPr>
              <a:t>Bluetooth?</a:t>
            </a:r>
            <a:endParaRPr sz="3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9" name="Google Shape;299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2025" y="3267050"/>
            <a:ext cx="2481724" cy="330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8"/>
          <p:cNvSpPr/>
          <p:nvPr/>
        </p:nvSpPr>
        <p:spPr>
          <a:xfrm>
            <a:off x="1262225" y="1474138"/>
            <a:ext cx="9102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5" name="Google Shape;305;p48"/>
          <p:cNvSpPr txBox="1"/>
          <p:nvPr/>
        </p:nvSpPr>
        <p:spPr>
          <a:xfrm>
            <a:off x="5633725" y="3277252"/>
            <a:ext cx="2433900" cy="626100"/>
          </a:xfrm>
          <a:prstGeom prst="rect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Bluetooth</a:t>
            </a:r>
            <a:endParaRPr sz="25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6" name="Google Shape;306;p48"/>
          <p:cNvSpPr txBox="1"/>
          <p:nvPr/>
        </p:nvSpPr>
        <p:spPr>
          <a:xfrm>
            <a:off x="3182800" y="5082300"/>
            <a:ext cx="2007000" cy="626100"/>
          </a:xfrm>
          <a:prstGeom prst="rect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Software</a:t>
            </a:r>
            <a:endParaRPr sz="25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7" name="Google Shape;307;p48"/>
          <p:cNvSpPr txBox="1"/>
          <p:nvPr/>
        </p:nvSpPr>
        <p:spPr>
          <a:xfrm>
            <a:off x="1127750" y="2712425"/>
            <a:ext cx="1904400" cy="626100"/>
          </a:xfrm>
          <a:prstGeom prst="rect">
            <a:avLst/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Hardware</a:t>
            </a:r>
            <a:endParaRPr sz="25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8" name="Google Shape;308;p48"/>
          <p:cNvSpPr txBox="1"/>
          <p:nvPr/>
        </p:nvSpPr>
        <p:spPr>
          <a:xfrm>
            <a:off x="6720850" y="6950"/>
            <a:ext cx="2423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5000"/>
            </a:pPr>
            <a:r>
              <a:rPr lang="en" sz="3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Rozcvička</a:t>
            </a:r>
            <a:r>
              <a:rPr lang="en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2500" b="1" dirty="0">
                <a:solidFill>
                  <a:srgbClr val="08D0C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500" b="1" dirty="0">
              <a:solidFill>
                <a:srgbClr val="08D0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9" name="Google Shape;309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7625" y="0"/>
            <a:ext cx="1256350" cy="6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8"/>
          <p:cNvSpPr/>
          <p:nvPr/>
        </p:nvSpPr>
        <p:spPr>
          <a:xfrm>
            <a:off x="132150" y="841200"/>
            <a:ext cx="77541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Diskutujte se spolužáky, co znamenají tyto pojmy</a:t>
            </a:r>
            <a:endParaRPr sz="3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A7BD593-2D6D-4543-B810-8371D96EF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334" y="1588869"/>
            <a:ext cx="5406336" cy="135687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15" name="Google Shape;315;p49"/>
          <p:cNvSpPr txBox="1"/>
          <p:nvPr/>
        </p:nvSpPr>
        <p:spPr>
          <a:xfrm>
            <a:off x="-625375" y="135288"/>
            <a:ext cx="91440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3000" b="1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9" name="Google Shape;319;p49"/>
          <p:cNvSpPr/>
          <p:nvPr/>
        </p:nvSpPr>
        <p:spPr>
          <a:xfrm>
            <a:off x="288400" y="1533900"/>
            <a:ext cx="3099600" cy="14610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Vstupy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/>
            <a:r>
              <a:rPr lang="cs-CZ" sz="1600" dirty="0">
                <a:latin typeface="Montserrat"/>
                <a:ea typeface="Montserrat"/>
                <a:cs typeface="Montserrat"/>
                <a:sym typeface="Montserrat"/>
              </a:rPr>
              <a:t>Bloky, které </a:t>
            </a:r>
            <a:r>
              <a:rPr lang="cs-CZ" sz="1600" i="1" dirty="0">
                <a:latin typeface="Montserrat"/>
                <a:ea typeface="Montserrat"/>
                <a:cs typeface="Montserrat"/>
                <a:sym typeface="Montserrat"/>
              </a:rPr>
              <a:t>zadávají</a:t>
            </a:r>
            <a:r>
              <a:rPr lang="cs-CZ" sz="16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s-CZ" sz="1600" i="1" dirty="0">
                <a:latin typeface="Montserrat"/>
                <a:ea typeface="Montserrat"/>
                <a:cs typeface="Montserrat"/>
                <a:sym typeface="Montserrat"/>
              </a:rPr>
              <a:t>data</a:t>
            </a:r>
            <a:r>
              <a:rPr lang="cs-CZ" sz="1600" dirty="0">
                <a:latin typeface="Montserrat"/>
                <a:ea typeface="Montserrat"/>
                <a:cs typeface="Montserrat"/>
                <a:sym typeface="Montserrat"/>
              </a:rPr>
              <a:t> v různých formách, např. senzor, stisknutí klávesy nebo tlačítka.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0" name="Google Shape;320;p49"/>
          <p:cNvSpPr/>
          <p:nvPr/>
        </p:nvSpPr>
        <p:spPr>
          <a:xfrm>
            <a:off x="288400" y="3297101"/>
            <a:ext cx="3099600" cy="14610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Výstupy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/>
            <a:r>
              <a:rPr lang="cs-CZ" sz="1600" dirty="0">
                <a:latin typeface="Montserrat"/>
                <a:ea typeface="Montserrat"/>
                <a:cs typeface="Montserrat"/>
                <a:sym typeface="Montserrat"/>
              </a:rPr>
              <a:t>Bloky, které </a:t>
            </a:r>
            <a:r>
              <a:rPr lang="cs-CZ" sz="1600" i="1" dirty="0">
                <a:latin typeface="Montserrat"/>
                <a:ea typeface="Montserrat"/>
                <a:cs typeface="Montserrat"/>
                <a:sym typeface="Montserrat"/>
              </a:rPr>
              <a:t>poskytují data</a:t>
            </a:r>
            <a:r>
              <a:rPr lang="cs-CZ" sz="1600" dirty="0">
                <a:latin typeface="Montserrat"/>
                <a:ea typeface="Montserrat"/>
                <a:cs typeface="Montserrat"/>
                <a:sym typeface="Montserrat"/>
              </a:rPr>
              <a:t> v různých formách, např. světlo, pohyb, zvuk.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1" name="Google Shape;321;p49"/>
          <p:cNvSpPr/>
          <p:nvPr/>
        </p:nvSpPr>
        <p:spPr>
          <a:xfrm>
            <a:off x="339100" y="5103887"/>
            <a:ext cx="3048900" cy="1356876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Chování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latin typeface="Montserrat"/>
                <a:ea typeface="Montserrat"/>
                <a:cs typeface="Montserrat"/>
                <a:sym typeface="Montserrat"/>
              </a:rPr>
              <a:t>Bloky, které mění vlastnosti (chování) systému</a:t>
            </a: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2" name="Google Shape;322;p49"/>
          <p:cNvSpPr txBox="1"/>
          <p:nvPr/>
        </p:nvSpPr>
        <p:spPr>
          <a:xfrm>
            <a:off x="6720850" y="6950"/>
            <a:ext cx="2423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5000"/>
            </a:pPr>
            <a:r>
              <a:rPr lang="en" sz="3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Rozcvička</a:t>
            </a:r>
            <a:endParaRPr sz="2500" b="1" dirty="0">
              <a:solidFill>
                <a:srgbClr val="08D0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3" name="Google Shape;323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7625" y="0"/>
            <a:ext cx="1256350" cy="6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9"/>
          <p:cNvSpPr/>
          <p:nvPr/>
        </p:nvSpPr>
        <p:spPr>
          <a:xfrm>
            <a:off x="55950" y="765000"/>
            <a:ext cx="9717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Pracovní prostor nabízí 3 hlavní záložky</a:t>
            </a:r>
            <a:endParaRPr sz="3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6" name="Google Shape;326;p49"/>
          <p:cNvSpPr/>
          <p:nvPr/>
        </p:nvSpPr>
        <p:spPr>
          <a:xfrm>
            <a:off x="3542190" y="2189586"/>
            <a:ext cx="639193" cy="251773"/>
          </a:xfrm>
          <a:prstGeom prst="ellipse">
            <a:avLst/>
          </a:prstGeom>
          <a:noFill/>
          <a:ln w="28575" cap="flat" cmpd="sng">
            <a:solidFill>
              <a:srgbClr val="08D0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pic>
        <p:nvPicPr>
          <p:cNvPr id="5" name="Obrázek 4" descr="Obsah obrázku hra&#10;&#10;Popis byl vytvořen automaticky">
            <a:extLst>
              <a:ext uri="{FF2B5EF4-FFF2-40B4-BE49-F238E27FC236}">
                <a16:creationId xmlns:a16="http://schemas.microsoft.com/office/drawing/2014/main" id="{3562EB8E-4364-417C-AA17-1E6289BAA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4334" y="3349163"/>
            <a:ext cx="5406336" cy="135687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25" name="Google Shape;325;p49"/>
          <p:cNvSpPr/>
          <p:nvPr/>
        </p:nvSpPr>
        <p:spPr>
          <a:xfrm>
            <a:off x="4101483" y="3950562"/>
            <a:ext cx="566085" cy="240621"/>
          </a:xfrm>
          <a:prstGeom prst="ellipse">
            <a:avLst/>
          </a:prstGeom>
          <a:noFill/>
          <a:ln w="28575" cap="flat" cmpd="sng">
            <a:solidFill>
              <a:srgbClr val="08D0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1BAE261-494B-40EE-B263-2E94B4711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334" y="5164005"/>
            <a:ext cx="5406336" cy="12366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Google Shape;325;p49">
            <a:extLst>
              <a:ext uri="{FF2B5EF4-FFF2-40B4-BE49-F238E27FC236}">
                <a16:creationId xmlns:a16="http://schemas.microsoft.com/office/drawing/2014/main" id="{536F90D4-0594-4624-8A50-B8F5091D8F95}"/>
              </a:ext>
            </a:extLst>
          </p:cNvPr>
          <p:cNvSpPr/>
          <p:nvPr/>
        </p:nvSpPr>
        <p:spPr>
          <a:xfrm>
            <a:off x="4572000" y="5734974"/>
            <a:ext cx="656948" cy="210933"/>
          </a:xfrm>
          <a:prstGeom prst="ellipse">
            <a:avLst/>
          </a:prstGeom>
          <a:noFill/>
          <a:ln w="28575" cap="flat" cmpd="sng">
            <a:solidFill>
              <a:srgbClr val="08D0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BF30233-411D-485E-9600-33AE7B9FF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323" y="5130238"/>
            <a:ext cx="3758666" cy="13702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F3B76A8-AF74-4DC5-99C7-2B93254DD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323" y="3304289"/>
            <a:ext cx="3758665" cy="13702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32" name="Google Shape;332;p50"/>
          <p:cNvSpPr txBox="1"/>
          <p:nvPr/>
        </p:nvSpPr>
        <p:spPr>
          <a:xfrm>
            <a:off x="-625375" y="135288"/>
            <a:ext cx="91440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3000" b="1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3" name="Google Shape;333;p50"/>
          <p:cNvSpPr/>
          <p:nvPr/>
        </p:nvSpPr>
        <p:spPr>
          <a:xfrm>
            <a:off x="978374" y="1612349"/>
            <a:ext cx="2974647" cy="1341865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Zapněte a spárujte blok RGB LED (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výstup</a:t>
            </a: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) a přetáhněte jej do pracovního prostoru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4" name="Google Shape;334;p50"/>
          <p:cNvSpPr/>
          <p:nvPr/>
        </p:nvSpPr>
        <p:spPr>
          <a:xfrm>
            <a:off x="978375" y="3517350"/>
            <a:ext cx="2974646" cy="105465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Přetáhněte Stisk klávesy (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vstup</a:t>
            </a: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) do pracovního prostoru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6" name="Google Shape;336;p50"/>
          <p:cNvSpPr/>
          <p:nvPr/>
        </p:nvSpPr>
        <p:spPr>
          <a:xfrm>
            <a:off x="978375" y="5377687"/>
            <a:ext cx="2974646" cy="882435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Přetažením čáry spojíte dva bloky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7" name="Google Shape;337;p50"/>
          <p:cNvSpPr txBox="1"/>
          <p:nvPr/>
        </p:nvSpPr>
        <p:spPr>
          <a:xfrm>
            <a:off x="4867423" y="6950"/>
            <a:ext cx="4905528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en" sz="3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Pojďme to postavit!</a:t>
            </a:r>
            <a:endParaRPr sz="2500" b="1" dirty="0">
              <a:solidFill>
                <a:srgbClr val="08D0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38" name="Google Shape;338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7625" y="0"/>
            <a:ext cx="1256350" cy="6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50"/>
          <p:cNvSpPr/>
          <p:nvPr/>
        </p:nvSpPr>
        <p:spPr>
          <a:xfrm>
            <a:off x="55950" y="765000"/>
            <a:ext cx="9717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Zapojení bloků v pracovním prostoru</a:t>
            </a:r>
            <a:endParaRPr sz="3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0" name="Google Shape;340;p50"/>
          <p:cNvSpPr/>
          <p:nvPr/>
        </p:nvSpPr>
        <p:spPr>
          <a:xfrm>
            <a:off x="306063" y="1612350"/>
            <a:ext cx="512100" cy="5121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1" name="Google Shape;341;p50"/>
          <p:cNvSpPr/>
          <p:nvPr/>
        </p:nvSpPr>
        <p:spPr>
          <a:xfrm>
            <a:off x="306063" y="3517350"/>
            <a:ext cx="512100" cy="5121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2" name="Google Shape;342;p50"/>
          <p:cNvSpPr/>
          <p:nvPr/>
        </p:nvSpPr>
        <p:spPr>
          <a:xfrm>
            <a:off x="306063" y="5438525"/>
            <a:ext cx="512100" cy="5121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45" name="Google Shape;345;p50"/>
          <p:cNvCxnSpPr>
            <a:cxnSpLocks/>
          </p:cNvCxnSpPr>
          <p:nvPr/>
        </p:nvCxnSpPr>
        <p:spPr>
          <a:xfrm flipV="1">
            <a:off x="5071494" y="3773400"/>
            <a:ext cx="308374" cy="589350"/>
          </a:xfrm>
          <a:prstGeom prst="straightConnector1">
            <a:avLst/>
          </a:prstGeom>
          <a:noFill/>
          <a:ln w="19050" cap="flat" cmpd="sng">
            <a:solidFill>
              <a:srgbClr val="08D0C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6" name="Google Shape;346;p50"/>
          <p:cNvCxnSpPr/>
          <p:nvPr/>
        </p:nvCxnSpPr>
        <p:spPr>
          <a:xfrm>
            <a:off x="5637214" y="5251083"/>
            <a:ext cx="573300" cy="2700"/>
          </a:xfrm>
          <a:prstGeom prst="straightConnector1">
            <a:avLst/>
          </a:prstGeom>
          <a:noFill/>
          <a:ln w="19050" cap="flat" cmpd="sng">
            <a:solidFill>
              <a:srgbClr val="08D0C4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" name="Obrázek 2" descr="Obsah obrázku hodiny, počítač&#10;&#10;Popis byl vytvořen automaticky">
            <a:extLst>
              <a:ext uri="{FF2B5EF4-FFF2-40B4-BE49-F238E27FC236}">
                <a16:creationId xmlns:a16="http://schemas.microsoft.com/office/drawing/2014/main" id="{79435229-2A5B-4D22-A7A1-DE1EB7BBD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5322" y="1612349"/>
            <a:ext cx="3758666" cy="134827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1"/>
          <p:cNvSpPr txBox="1"/>
          <p:nvPr/>
        </p:nvSpPr>
        <p:spPr>
          <a:xfrm>
            <a:off x="-625375" y="135288"/>
            <a:ext cx="91440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3000" b="1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2" name="Google Shape;35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8725" y="5598925"/>
            <a:ext cx="1461100" cy="114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51"/>
          <p:cNvSpPr/>
          <p:nvPr/>
        </p:nvSpPr>
        <p:spPr>
          <a:xfrm>
            <a:off x="1445750" y="5006700"/>
            <a:ext cx="2667300" cy="1230900"/>
          </a:xfrm>
          <a:prstGeom prst="wedgeRoundRectCallout">
            <a:avLst>
              <a:gd name="adj1" fmla="val 65996"/>
              <a:gd name="adj2" fmla="val 45576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Pamatujete si, co je </a:t>
            </a:r>
            <a:r>
              <a:rPr lang="cs-CZ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vstup</a:t>
            </a: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co je </a:t>
            </a:r>
            <a:r>
              <a:rPr lang="cs-CZ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výstup</a:t>
            </a:r>
            <a:r>
              <a:rPr lang="en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1800" dirty="0"/>
          </a:p>
        </p:txBody>
      </p:sp>
      <p:sp>
        <p:nvSpPr>
          <p:cNvPr id="355" name="Google Shape;355;p51"/>
          <p:cNvSpPr txBox="1"/>
          <p:nvPr/>
        </p:nvSpPr>
        <p:spPr>
          <a:xfrm>
            <a:off x="5528603" y="6950"/>
            <a:ext cx="3615347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5000"/>
            </a:pPr>
            <a:r>
              <a:rPr lang="en" sz="3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Pojďme to postavit!</a:t>
            </a:r>
            <a:endParaRPr sz="2500" b="1" dirty="0">
              <a:solidFill>
                <a:srgbClr val="08D0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6" name="Google Shape;356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7625" y="0"/>
            <a:ext cx="1256350" cy="6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1"/>
          <p:cNvSpPr/>
          <p:nvPr/>
        </p:nvSpPr>
        <p:spPr>
          <a:xfrm>
            <a:off x="113925" y="789150"/>
            <a:ext cx="9717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800" b="1" dirty="0">
                <a:latin typeface="Montserrat"/>
                <a:ea typeface="Montserrat"/>
                <a:cs typeface="Montserrat"/>
                <a:sym typeface="Montserrat"/>
              </a:rPr>
              <a:t>Vytvořte systém, který zapíná a vypíná světlo</a:t>
            </a:r>
            <a:endParaRPr sz="2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Obrázek 2" descr="Obsah obrázku počítač, hodiny&#10;&#10;Popis byl vytvořen automaticky">
            <a:extLst>
              <a:ext uri="{FF2B5EF4-FFF2-40B4-BE49-F238E27FC236}">
                <a16:creationId xmlns:a16="http://schemas.microsoft.com/office/drawing/2014/main" id="{6CEDFD49-170D-4DAB-B229-D859F7D70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953" y="1841365"/>
            <a:ext cx="5532323" cy="29018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CFD9752-8C53-4A75-9067-E7E0F5BBD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202" y="1636650"/>
            <a:ext cx="3453798" cy="143616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62" name="Google Shape;362;p52"/>
          <p:cNvSpPr txBox="1"/>
          <p:nvPr/>
        </p:nvSpPr>
        <p:spPr>
          <a:xfrm>
            <a:off x="-625375" y="135288"/>
            <a:ext cx="91440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3000" b="1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4" name="Google Shape;364;p52"/>
          <p:cNvSpPr/>
          <p:nvPr/>
        </p:nvSpPr>
        <p:spPr>
          <a:xfrm>
            <a:off x="1047400" y="3785187"/>
            <a:ext cx="1436345" cy="6066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latin typeface="Montserrat"/>
                <a:ea typeface="Montserrat"/>
                <a:cs typeface="Montserrat"/>
                <a:sym typeface="Montserrat"/>
              </a:rPr>
              <a:t>Vyberte barvu a jas</a:t>
            </a:r>
            <a:endParaRPr sz="16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52"/>
          <p:cNvSpPr/>
          <p:nvPr/>
        </p:nvSpPr>
        <p:spPr>
          <a:xfrm>
            <a:off x="5989031" y="3785187"/>
            <a:ext cx="2423100" cy="6066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Otestujte systém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!   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9" name="Google Shape;369;p52"/>
          <p:cNvSpPr txBox="1"/>
          <p:nvPr/>
        </p:nvSpPr>
        <p:spPr>
          <a:xfrm>
            <a:off x="6720850" y="6950"/>
            <a:ext cx="2423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en" sz="3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2500" b="1" dirty="0">
                <a:solidFill>
                  <a:srgbClr val="08D0C4"/>
                </a:solidFill>
                <a:latin typeface="Montserrat"/>
                <a:ea typeface="Helvetica Neue"/>
                <a:cs typeface="Helvetica Neue"/>
                <a:sym typeface="Montserrat"/>
              </a:rPr>
              <a:t>Nastavení</a:t>
            </a:r>
            <a:endParaRPr sz="2500" b="1" dirty="0">
              <a:solidFill>
                <a:srgbClr val="08D0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70" name="Google Shape;370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7625" y="0"/>
            <a:ext cx="1256350" cy="6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2"/>
          <p:cNvSpPr/>
          <p:nvPr/>
        </p:nvSpPr>
        <p:spPr>
          <a:xfrm>
            <a:off x="113925" y="789150"/>
            <a:ext cx="9717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Jak můžu změnit barvu světla</a:t>
            </a:r>
            <a:r>
              <a:rPr lang="en" sz="3000" b="1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2" name="Google Shape;372;p52"/>
          <p:cNvSpPr/>
          <p:nvPr/>
        </p:nvSpPr>
        <p:spPr>
          <a:xfrm>
            <a:off x="306063" y="1612350"/>
            <a:ext cx="512100" cy="5121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3" name="Google Shape;373;p52"/>
          <p:cNvSpPr/>
          <p:nvPr/>
        </p:nvSpPr>
        <p:spPr>
          <a:xfrm>
            <a:off x="306063" y="3745950"/>
            <a:ext cx="512100" cy="5121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75" name="Google Shape;375;p52"/>
          <p:cNvCxnSpPr>
            <a:cxnSpLocks/>
            <a:stCxn id="368" idx="1"/>
          </p:cNvCxnSpPr>
          <p:nvPr/>
        </p:nvCxnSpPr>
        <p:spPr>
          <a:xfrm flipH="1">
            <a:off x="4268650" y="2362683"/>
            <a:ext cx="843248" cy="314693"/>
          </a:xfrm>
          <a:prstGeom prst="straightConnector1">
            <a:avLst/>
          </a:prstGeom>
          <a:noFill/>
          <a:ln w="28575" cap="flat" cmpd="sng">
            <a:solidFill>
              <a:srgbClr val="08D0C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4" name="Google Shape;374;p52"/>
          <p:cNvSpPr/>
          <p:nvPr/>
        </p:nvSpPr>
        <p:spPr>
          <a:xfrm>
            <a:off x="5191888" y="3745950"/>
            <a:ext cx="512100" cy="5121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8" name="Google Shape;368;p52"/>
          <p:cNvSpPr/>
          <p:nvPr/>
        </p:nvSpPr>
        <p:spPr>
          <a:xfrm>
            <a:off x="5111898" y="1938933"/>
            <a:ext cx="2913900" cy="8475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Klikněte na nastavení bloku </a:t>
            </a:r>
            <a:r>
              <a:rPr lang="en" sz="1800" b="1" dirty="0">
                <a:latin typeface="Montserrat"/>
                <a:ea typeface="Montserrat"/>
                <a:cs typeface="Montserrat"/>
                <a:sym typeface="Montserrat"/>
              </a:rPr>
              <a:t>RGB LED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AB47602-437D-427B-A179-7665A88B1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557" y="3819025"/>
            <a:ext cx="1805443" cy="26482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Obrázek 9" descr="Obsah obrázku hodiny&#10;&#10;Popis byl vytvořen automaticky">
            <a:extLst>
              <a:ext uri="{FF2B5EF4-FFF2-40B4-BE49-F238E27FC236}">
                <a16:creationId xmlns:a16="http://schemas.microsoft.com/office/drawing/2014/main" id="{6B2DCBB3-27EE-4E21-8FF6-1E42B3747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888" y="4666525"/>
            <a:ext cx="3326737" cy="14148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očítač&#10;&#10;Popis byl vytvořen automaticky">
            <a:extLst>
              <a:ext uri="{FF2B5EF4-FFF2-40B4-BE49-F238E27FC236}">
                <a16:creationId xmlns:a16="http://schemas.microsoft.com/office/drawing/2014/main" id="{86DE5466-7E78-4DCE-ADAE-328A13F30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468" y="1608966"/>
            <a:ext cx="3409314" cy="20070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80" name="Google Shape;380;p53"/>
          <p:cNvSpPr txBox="1"/>
          <p:nvPr/>
        </p:nvSpPr>
        <p:spPr>
          <a:xfrm>
            <a:off x="-625375" y="135288"/>
            <a:ext cx="91440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3000" b="1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2" name="Google Shape;382;p53"/>
          <p:cNvSpPr/>
          <p:nvPr/>
        </p:nvSpPr>
        <p:spPr>
          <a:xfrm>
            <a:off x="2956538" y="4173442"/>
            <a:ext cx="2226638" cy="10404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latin typeface="Montserrat"/>
                <a:ea typeface="Montserrat"/>
                <a:cs typeface="Montserrat"/>
                <a:sym typeface="Montserrat"/>
              </a:rPr>
              <a:t>Zapněte a spárujte </a:t>
            </a:r>
            <a:r>
              <a:rPr lang="cs-CZ" sz="1600" b="1" dirty="0">
                <a:latin typeface="Montserrat"/>
                <a:ea typeface="Montserrat"/>
                <a:cs typeface="Montserrat"/>
                <a:sym typeface="Montserrat"/>
              </a:rPr>
              <a:t>Světelný senzor </a:t>
            </a:r>
            <a:r>
              <a:rPr lang="cs-CZ" sz="1600" dirty="0">
                <a:latin typeface="Montserrat"/>
                <a:ea typeface="Montserrat"/>
                <a:cs typeface="Montserrat"/>
                <a:sym typeface="Montserrat"/>
              </a:rPr>
              <a:t>(vstup)</a:t>
            </a:r>
            <a:endParaRPr sz="16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83" name="Google Shape;383;p53"/>
          <p:cNvCxnSpPr>
            <a:cxnSpLocks/>
          </p:cNvCxnSpPr>
          <p:nvPr/>
        </p:nvCxnSpPr>
        <p:spPr>
          <a:xfrm flipV="1">
            <a:off x="2527800" y="5850429"/>
            <a:ext cx="2859141" cy="8996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6" name="Google Shape;386;p53"/>
          <p:cNvSpPr txBox="1"/>
          <p:nvPr/>
        </p:nvSpPr>
        <p:spPr>
          <a:xfrm>
            <a:off x="6720850" y="6950"/>
            <a:ext cx="2423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en" sz="3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Výzva</a:t>
            </a:r>
            <a:r>
              <a:rPr lang="en" sz="2500" b="1" dirty="0">
                <a:solidFill>
                  <a:srgbClr val="08D0C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500" b="1" dirty="0">
              <a:solidFill>
                <a:srgbClr val="08D0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87" name="Google Shape;387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7625" y="0"/>
            <a:ext cx="1256350" cy="6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3"/>
          <p:cNvSpPr/>
          <p:nvPr/>
        </p:nvSpPr>
        <p:spPr>
          <a:xfrm>
            <a:off x="113925" y="789150"/>
            <a:ext cx="9717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Vytvořte „chytrý“ systém</a:t>
            </a:r>
          </a:p>
        </p:txBody>
      </p:sp>
      <p:sp>
        <p:nvSpPr>
          <p:cNvPr id="389" name="Google Shape;389;p53"/>
          <p:cNvSpPr/>
          <p:nvPr/>
        </p:nvSpPr>
        <p:spPr>
          <a:xfrm>
            <a:off x="205613" y="1619375"/>
            <a:ext cx="512100" cy="5121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" name="Google Shape;390;p53"/>
          <p:cNvSpPr/>
          <p:nvPr/>
        </p:nvSpPr>
        <p:spPr>
          <a:xfrm>
            <a:off x="205613" y="4141775"/>
            <a:ext cx="512100" cy="5121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92" name="Google Shape;392;p53"/>
          <p:cNvCxnSpPr>
            <a:cxnSpLocks/>
            <a:stCxn id="391" idx="3"/>
          </p:cNvCxnSpPr>
          <p:nvPr/>
        </p:nvCxnSpPr>
        <p:spPr>
          <a:xfrm>
            <a:off x="2986200" y="2139575"/>
            <a:ext cx="613050" cy="951479"/>
          </a:xfrm>
          <a:prstGeom prst="straightConnector1">
            <a:avLst/>
          </a:prstGeom>
          <a:noFill/>
          <a:ln w="28575" cap="flat" cmpd="sng">
            <a:solidFill>
              <a:srgbClr val="08D0C4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9E6C183A-E5F4-422A-A5A1-587734BAD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700" y="4198226"/>
            <a:ext cx="1763074" cy="24262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Obrázek 7" descr="Obsah obrázku snímek obrazovky&#10;&#10;Popis byl vytvořen automaticky">
            <a:extLst>
              <a:ext uri="{FF2B5EF4-FFF2-40B4-BE49-F238E27FC236}">
                <a16:creationId xmlns:a16="http://schemas.microsoft.com/office/drawing/2014/main" id="{A6313869-2C8D-42C6-AD27-39BB89E8B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6941" y="4155125"/>
            <a:ext cx="3064601" cy="24576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91" name="Google Shape;391;p53"/>
          <p:cNvSpPr/>
          <p:nvPr/>
        </p:nvSpPr>
        <p:spPr>
          <a:xfrm>
            <a:off x="989700" y="1619375"/>
            <a:ext cx="1996500" cy="10404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latin typeface="Montserrat"/>
                <a:ea typeface="Montserrat"/>
                <a:cs typeface="Montserrat"/>
                <a:sym typeface="Montserrat"/>
              </a:rPr>
              <a:t>Klikněte na křížek pro odstranění </a:t>
            </a:r>
            <a:r>
              <a:rPr lang="cs-CZ" sz="1600" b="1" dirty="0">
                <a:latin typeface="Montserrat"/>
                <a:ea typeface="Montserrat"/>
                <a:cs typeface="Montserrat"/>
                <a:sym typeface="Montserrat"/>
              </a:rPr>
              <a:t>Stisku klávesy</a:t>
            </a:r>
            <a:endParaRPr sz="16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4"/>
          <p:cNvSpPr txBox="1"/>
          <p:nvPr/>
        </p:nvSpPr>
        <p:spPr>
          <a:xfrm>
            <a:off x="-625375" y="135288"/>
            <a:ext cx="91440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3000" b="1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8" name="Google Shape;398;p54"/>
          <p:cNvSpPr/>
          <p:nvPr/>
        </p:nvSpPr>
        <p:spPr>
          <a:xfrm>
            <a:off x="552463" y="5328525"/>
            <a:ext cx="2156100" cy="11499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nl-NL" sz="1800" dirty="0">
                <a:latin typeface="Montserrat"/>
                <a:ea typeface="Montserrat"/>
                <a:cs typeface="Montserrat"/>
                <a:sym typeface="Montserrat"/>
              </a:rPr>
              <a:t>Najděte 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Světelný senzor </a:t>
            </a:r>
            <a:r>
              <a:rPr lang="nl-NL" sz="1800" dirty="0">
                <a:latin typeface="Montserrat"/>
                <a:ea typeface="Montserrat"/>
                <a:cs typeface="Montserrat"/>
                <a:sym typeface="Montserrat"/>
              </a:rPr>
              <a:t>v záložce 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Vstupy</a:t>
            </a:r>
            <a:endParaRPr lang="nl-NL"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9" name="Google Shape;399;p54"/>
          <p:cNvSpPr/>
          <p:nvPr/>
        </p:nvSpPr>
        <p:spPr>
          <a:xfrm>
            <a:off x="3456000" y="5328525"/>
            <a:ext cx="2197200" cy="11499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Přetáhněte 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Světelný senzor </a:t>
            </a: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do pracovního prostoru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0" name="Google Shape;400;p54"/>
          <p:cNvSpPr/>
          <p:nvPr/>
        </p:nvSpPr>
        <p:spPr>
          <a:xfrm>
            <a:off x="6368475" y="5328525"/>
            <a:ext cx="2197200" cy="11499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Propojte 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Světelný senzor </a:t>
            </a: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s 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RGB LED </a:t>
            </a: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čárou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4" name="Google Shape;404;p54"/>
          <p:cNvSpPr txBox="1"/>
          <p:nvPr/>
        </p:nvSpPr>
        <p:spPr>
          <a:xfrm>
            <a:off x="6720850" y="6950"/>
            <a:ext cx="2423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5000"/>
            </a:pPr>
            <a:r>
              <a:rPr lang="en" sz="3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Výzva</a:t>
            </a:r>
            <a:endParaRPr sz="2500" b="1" dirty="0">
              <a:solidFill>
                <a:srgbClr val="08D0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05" name="Google Shape;405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7625" y="0"/>
            <a:ext cx="1256350" cy="6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54"/>
          <p:cNvSpPr/>
          <p:nvPr/>
        </p:nvSpPr>
        <p:spPr>
          <a:xfrm>
            <a:off x="113925" y="789150"/>
            <a:ext cx="9717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Vytvořte „chytrý“ systém</a:t>
            </a:r>
          </a:p>
        </p:txBody>
      </p:sp>
      <p:sp>
        <p:nvSpPr>
          <p:cNvPr id="407" name="Google Shape;407;p54"/>
          <p:cNvSpPr/>
          <p:nvPr/>
        </p:nvSpPr>
        <p:spPr>
          <a:xfrm>
            <a:off x="1374463" y="1595075"/>
            <a:ext cx="512100" cy="5121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8" name="Google Shape;408;p54"/>
          <p:cNvSpPr/>
          <p:nvPr/>
        </p:nvSpPr>
        <p:spPr>
          <a:xfrm>
            <a:off x="7187488" y="1554925"/>
            <a:ext cx="512100" cy="5121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9" name="Google Shape;409;p54"/>
          <p:cNvSpPr/>
          <p:nvPr/>
        </p:nvSpPr>
        <p:spPr>
          <a:xfrm>
            <a:off x="4212813" y="1554925"/>
            <a:ext cx="512100" cy="5121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Obrázek 2" descr="Obsah obrázku počítač, vzdálené, hodiny&#10;&#10;Popis byl vytvořen automaticky">
            <a:extLst>
              <a:ext uri="{FF2B5EF4-FFF2-40B4-BE49-F238E27FC236}">
                <a16:creationId xmlns:a16="http://schemas.microsoft.com/office/drawing/2014/main" id="{5A768245-3030-401F-8B97-19BAA6267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02" y="2277688"/>
            <a:ext cx="1806028" cy="28505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Obrázek 4" descr="Obsah obrázku skupina, displej, fotka, různé&#10;&#10;Popis byl vytvořen automaticky">
            <a:extLst>
              <a:ext uri="{FF2B5EF4-FFF2-40B4-BE49-F238E27FC236}">
                <a16:creationId xmlns:a16="http://schemas.microsoft.com/office/drawing/2014/main" id="{7F9ED278-20E8-4444-A835-1AF235294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720" y="2277688"/>
            <a:ext cx="1728559" cy="286765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9" name="Google Shape;326;p49">
            <a:extLst>
              <a:ext uri="{FF2B5EF4-FFF2-40B4-BE49-F238E27FC236}">
                <a16:creationId xmlns:a16="http://schemas.microsoft.com/office/drawing/2014/main" id="{923E8FCC-FD03-4B6A-81CD-47136527D6FF}"/>
              </a:ext>
            </a:extLst>
          </p:cNvPr>
          <p:cNvSpPr/>
          <p:nvPr/>
        </p:nvSpPr>
        <p:spPr>
          <a:xfrm>
            <a:off x="1107328" y="4673114"/>
            <a:ext cx="534269" cy="484898"/>
          </a:xfrm>
          <a:prstGeom prst="ellipse">
            <a:avLst/>
          </a:prstGeom>
          <a:noFill/>
          <a:ln w="28575" cap="flat" cmpd="sng">
            <a:solidFill>
              <a:srgbClr val="08D0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pic>
        <p:nvPicPr>
          <p:cNvPr id="7" name="Obrázek 6" descr="Obsah obrázku počítač&#10;&#10;Popis byl vytvořen automaticky">
            <a:extLst>
              <a:ext uri="{FF2B5EF4-FFF2-40B4-BE49-F238E27FC236}">
                <a16:creationId xmlns:a16="http://schemas.microsoft.com/office/drawing/2014/main" id="{19BA6CB0-6C2B-447C-9832-02CB8D9ED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6051" y="2277688"/>
            <a:ext cx="1932225" cy="28882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5"/>
          <p:cNvSpPr txBox="1"/>
          <p:nvPr/>
        </p:nvSpPr>
        <p:spPr>
          <a:xfrm>
            <a:off x="-625375" y="135288"/>
            <a:ext cx="91440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3000" b="1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15" name="Google Shape;41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7275" y="5638598"/>
            <a:ext cx="1422000" cy="111665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5"/>
          <p:cNvSpPr/>
          <p:nvPr/>
        </p:nvSpPr>
        <p:spPr>
          <a:xfrm>
            <a:off x="1410550" y="5195979"/>
            <a:ext cx="2251500" cy="1077300"/>
          </a:xfrm>
          <a:prstGeom prst="wedgeRoundRectCallout">
            <a:avLst>
              <a:gd name="adj1" fmla="val 63367"/>
              <a:gd name="adj2" fmla="val 38706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Světelný senzor </a:t>
            </a: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„čte“ úroveň světla v místnosti.</a:t>
            </a:r>
            <a:endParaRPr sz="1800" dirty="0"/>
          </a:p>
        </p:txBody>
      </p:sp>
      <p:sp>
        <p:nvSpPr>
          <p:cNvPr id="417" name="Google Shape;417;p55"/>
          <p:cNvSpPr/>
          <p:nvPr/>
        </p:nvSpPr>
        <p:spPr>
          <a:xfrm>
            <a:off x="5598125" y="5315829"/>
            <a:ext cx="2423100" cy="1175100"/>
          </a:xfrm>
          <a:prstGeom prst="wedgeRoundRectCallout">
            <a:avLst>
              <a:gd name="adj1" fmla="val -69841"/>
              <a:gd name="adj2" fmla="val -332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Pomalu přikryjte </a:t>
            </a:r>
            <a:r>
              <a:rPr lang="cs-CZ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Světelný senzor </a:t>
            </a: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dlaní. Co se děje</a:t>
            </a:r>
            <a:r>
              <a:rPr lang="en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1800" dirty="0"/>
          </a:p>
        </p:txBody>
      </p:sp>
      <p:sp>
        <p:nvSpPr>
          <p:cNvPr id="419" name="Google Shape;419;p55"/>
          <p:cNvSpPr txBox="1"/>
          <p:nvPr/>
        </p:nvSpPr>
        <p:spPr>
          <a:xfrm>
            <a:off x="6720850" y="6950"/>
            <a:ext cx="2423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5000"/>
            </a:pPr>
            <a:r>
              <a:rPr lang="en" sz="3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Výzva</a:t>
            </a:r>
            <a:r>
              <a:rPr lang="en" sz="2500" b="1" dirty="0">
                <a:solidFill>
                  <a:srgbClr val="08D0C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500" b="1" dirty="0">
              <a:solidFill>
                <a:srgbClr val="08D0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20" name="Google Shape;420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7625" y="0"/>
            <a:ext cx="1256350" cy="6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5"/>
          <p:cNvSpPr/>
          <p:nvPr/>
        </p:nvSpPr>
        <p:spPr>
          <a:xfrm>
            <a:off x="113925" y="789150"/>
            <a:ext cx="9717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Vytvořte „chytrý“ systém</a:t>
            </a:r>
            <a:endParaRPr sz="3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2" name="Google Shape;422;p55"/>
          <p:cNvSpPr/>
          <p:nvPr/>
        </p:nvSpPr>
        <p:spPr>
          <a:xfrm>
            <a:off x="2900050" y="1574475"/>
            <a:ext cx="3394500" cy="4806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Otestujte svůj systém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3D71C78-2751-493D-9CF5-DC131E9A3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839" y="2427593"/>
            <a:ext cx="4388321" cy="23170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6"/>
          <p:cNvSpPr txBox="1"/>
          <p:nvPr/>
        </p:nvSpPr>
        <p:spPr>
          <a:xfrm>
            <a:off x="-625375" y="135288"/>
            <a:ext cx="91440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3000" b="1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8" name="Google Shape;428;p56"/>
          <p:cNvSpPr/>
          <p:nvPr/>
        </p:nvSpPr>
        <p:spPr>
          <a:xfrm>
            <a:off x="360750" y="688800"/>
            <a:ext cx="84225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9" name="Google Shape;429;p56"/>
          <p:cNvSpPr/>
          <p:nvPr/>
        </p:nvSpPr>
        <p:spPr>
          <a:xfrm>
            <a:off x="496625" y="5474450"/>
            <a:ext cx="2266800" cy="11796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Najděte blok 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Inverze</a:t>
            </a: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 v záložce 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Chování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0" name="Google Shape;430;p56"/>
          <p:cNvSpPr/>
          <p:nvPr/>
        </p:nvSpPr>
        <p:spPr>
          <a:xfrm>
            <a:off x="3395700" y="5450000"/>
            <a:ext cx="2304000" cy="12555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Přetáhněte blok 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Inverze</a:t>
            </a: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 do 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pracovního prostoru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1" name="Google Shape;431;p56"/>
          <p:cNvSpPr/>
          <p:nvPr/>
        </p:nvSpPr>
        <p:spPr>
          <a:xfrm>
            <a:off x="6221600" y="5450000"/>
            <a:ext cx="2341800" cy="12555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Vložte blok 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Inverze</a:t>
            </a: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 mezi 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Světelný senzor </a:t>
            </a: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RGB LED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5" name="Google Shape;435;p56"/>
          <p:cNvSpPr txBox="1"/>
          <p:nvPr/>
        </p:nvSpPr>
        <p:spPr>
          <a:xfrm>
            <a:off x="6720850" y="6950"/>
            <a:ext cx="2423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5000"/>
            </a:pPr>
            <a:r>
              <a:rPr lang="en" sz="3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Výzva</a:t>
            </a:r>
            <a:r>
              <a:rPr lang="en" sz="2500" b="1" dirty="0">
                <a:solidFill>
                  <a:srgbClr val="08D0C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500" b="1" dirty="0">
              <a:solidFill>
                <a:srgbClr val="08D0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6" name="Google Shape;436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7625" y="0"/>
            <a:ext cx="1256350" cy="6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6"/>
          <p:cNvSpPr/>
          <p:nvPr/>
        </p:nvSpPr>
        <p:spPr>
          <a:xfrm>
            <a:off x="113925" y="712950"/>
            <a:ext cx="97170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Vytvořte systém, kde se světlo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rozsvítí, když je tma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8" name="Google Shape;438;p56"/>
          <p:cNvSpPr/>
          <p:nvPr/>
        </p:nvSpPr>
        <p:spPr>
          <a:xfrm>
            <a:off x="1373974" y="1793857"/>
            <a:ext cx="512100" cy="5121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9" name="Google Shape;439;p56"/>
          <p:cNvSpPr/>
          <p:nvPr/>
        </p:nvSpPr>
        <p:spPr>
          <a:xfrm>
            <a:off x="4291650" y="1791500"/>
            <a:ext cx="512100" cy="5121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0" name="Google Shape;440;p56"/>
          <p:cNvSpPr/>
          <p:nvPr/>
        </p:nvSpPr>
        <p:spPr>
          <a:xfrm>
            <a:off x="7136449" y="1798441"/>
            <a:ext cx="512100" cy="5121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" name="Obrázek 15" descr="Obsah obrázku počítač&#10;&#10;Popis byl vytvořen automaticky">
            <a:extLst>
              <a:ext uri="{FF2B5EF4-FFF2-40B4-BE49-F238E27FC236}">
                <a16:creationId xmlns:a16="http://schemas.microsoft.com/office/drawing/2014/main" id="{2288DC95-EE49-447B-AE00-E23A23AA7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12" y="2444877"/>
            <a:ext cx="1932225" cy="28882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" name="Google Shape;326;p49">
            <a:extLst>
              <a:ext uri="{FF2B5EF4-FFF2-40B4-BE49-F238E27FC236}">
                <a16:creationId xmlns:a16="http://schemas.microsoft.com/office/drawing/2014/main" id="{257D6E3C-6E04-4757-AB3F-C1E1EC45DB8B}"/>
              </a:ext>
            </a:extLst>
          </p:cNvPr>
          <p:cNvSpPr/>
          <p:nvPr/>
        </p:nvSpPr>
        <p:spPr>
          <a:xfrm>
            <a:off x="1720813" y="4848274"/>
            <a:ext cx="534269" cy="484898"/>
          </a:xfrm>
          <a:prstGeom prst="ellipse">
            <a:avLst/>
          </a:prstGeom>
          <a:noFill/>
          <a:ln w="28575" cap="flat" cmpd="sng">
            <a:solidFill>
              <a:srgbClr val="08D0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pic>
        <p:nvPicPr>
          <p:cNvPr id="3" name="Obrázek 2" descr="Obsah obrázku počítač&#10;&#10;Popis byl vytvořen automaticky">
            <a:extLst>
              <a:ext uri="{FF2B5EF4-FFF2-40B4-BE49-F238E27FC236}">
                <a16:creationId xmlns:a16="http://schemas.microsoft.com/office/drawing/2014/main" id="{CF6A8C3C-1FD2-4A09-A7EF-26F5DA40E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5887" y="2428758"/>
            <a:ext cx="1932225" cy="29044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Obrázek 4" descr="Obsah obrázku počítač&#10;&#10;Popis byl vytvořen automaticky">
            <a:extLst>
              <a:ext uri="{FF2B5EF4-FFF2-40B4-BE49-F238E27FC236}">
                <a16:creationId xmlns:a16="http://schemas.microsoft.com/office/drawing/2014/main" id="{CF97E024-1F31-4B5F-83EE-370673C32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373" y="2428758"/>
            <a:ext cx="1932253" cy="28882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7625" y="0"/>
            <a:ext cx="1256350" cy="6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9"/>
          <p:cNvSpPr/>
          <p:nvPr/>
        </p:nvSpPr>
        <p:spPr>
          <a:xfrm>
            <a:off x="850575" y="1328750"/>
            <a:ext cx="3890100" cy="2161500"/>
          </a:xfrm>
          <a:prstGeom prst="wedgeRoundRectCallout">
            <a:avLst>
              <a:gd name="adj1" fmla="val 42483"/>
              <a:gd name="adj2" fmla="val 84776"/>
              <a:gd name="adj3" fmla="val 0"/>
            </a:avLst>
          </a:prstGeom>
          <a:solidFill>
            <a:srgbClr val="FFCC66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Ahoj, jmenuji se </a:t>
            </a:r>
            <a:r>
              <a:rPr lang="en" sz="3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Blocky</a:t>
            </a:r>
            <a:r>
              <a:rPr lang="cs-CZ" sz="3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s-CZ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endParaRPr sz="3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pomůžu ti poznat </a:t>
            </a:r>
            <a:r>
              <a:rPr lang="en" sz="3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SAM Labs!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5" name="Google Shape;16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5225" y="3410375"/>
            <a:ext cx="3534095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7"/>
          <p:cNvSpPr txBox="1"/>
          <p:nvPr/>
        </p:nvSpPr>
        <p:spPr>
          <a:xfrm>
            <a:off x="-625375" y="107153"/>
            <a:ext cx="91440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3000" b="1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46" name="Google Shape;44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475" y="2553650"/>
            <a:ext cx="4203625" cy="22074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7" name="Google Shape;44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6546" y="2553650"/>
            <a:ext cx="4028604" cy="22074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8" name="Google Shape;448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7925" y="5487800"/>
            <a:ext cx="1479300" cy="116165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7"/>
          <p:cNvSpPr/>
          <p:nvPr/>
        </p:nvSpPr>
        <p:spPr>
          <a:xfrm>
            <a:off x="934375" y="4999625"/>
            <a:ext cx="2719650" cy="1367100"/>
          </a:xfrm>
          <a:prstGeom prst="wedgeRoundRectCallout">
            <a:avLst>
              <a:gd name="adj1" fmla="val 67299"/>
              <a:gd name="adj2" fmla="val 40568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Když jsou hodnoty světla ze senzoru vysoké, je světlo RGB LED velmi slabé.</a:t>
            </a:r>
            <a:endParaRPr sz="1800" dirty="0"/>
          </a:p>
        </p:txBody>
      </p:sp>
      <p:sp>
        <p:nvSpPr>
          <p:cNvPr id="450" name="Google Shape;450;p57"/>
          <p:cNvSpPr/>
          <p:nvPr/>
        </p:nvSpPr>
        <p:spPr>
          <a:xfrm>
            <a:off x="5474525" y="4977550"/>
            <a:ext cx="2735100" cy="1367100"/>
          </a:xfrm>
          <a:prstGeom prst="wedgeRoundRectCallout">
            <a:avLst>
              <a:gd name="adj1" fmla="val -62509"/>
              <a:gd name="adj2" fmla="val -2571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Když jsou hodnoty světla ze senzoru nízké, je světlo RGB LED velmi jasné.</a:t>
            </a:r>
            <a:endParaRPr lang="cs-CZ" sz="1800" dirty="0"/>
          </a:p>
        </p:txBody>
      </p:sp>
      <p:sp>
        <p:nvSpPr>
          <p:cNvPr id="451" name="Google Shape;451;p57"/>
          <p:cNvSpPr txBox="1"/>
          <p:nvPr/>
        </p:nvSpPr>
        <p:spPr>
          <a:xfrm>
            <a:off x="6720850" y="6950"/>
            <a:ext cx="2423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5000"/>
            </a:pPr>
            <a:r>
              <a:rPr lang="en" sz="3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Výzva</a:t>
            </a:r>
            <a:r>
              <a:rPr lang="en" sz="2500" b="1" dirty="0">
                <a:solidFill>
                  <a:srgbClr val="08D0C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500" b="1" dirty="0">
              <a:solidFill>
                <a:srgbClr val="08D0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52" name="Google Shape;452;p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7625" y="0"/>
            <a:ext cx="1256350" cy="6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57"/>
          <p:cNvSpPr/>
          <p:nvPr/>
        </p:nvSpPr>
        <p:spPr>
          <a:xfrm>
            <a:off x="113925" y="712950"/>
            <a:ext cx="8731225" cy="10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Vytvořte systém, kde se světlo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rozsvítí, když je tma</a:t>
            </a:r>
            <a:endParaRPr sz="3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4" name="Google Shape;454;p57"/>
          <p:cNvSpPr/>
          <p:nvPr/>
        </p:nvSpPr>
        <p:spPr>
          <a:xfrm>
            <a:off x="2874750" y="1912350"/>
            <a:ext cx="3394500" cy="4806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Otestujte svůj systém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5654" y="2144888"/>
            <a:ext cx="6191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3242" y="2144888"/>
            <a:ext cx="6191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0848" y="2144888"/>
            <a:ext cx="6191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8108" y="2144900"/>
            <a:ext cx="6191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4233" y="2098625"/>
            <a:ext cx="6191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746" y="2098625"/>
            <a:ext cx="619125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8"/>
          <p:cNvSpPr/>
          <p:nvPr/>
        </p:nvSpPr>
        <p:spPr>
          <a:xfrm>
            <a:off x="367532" y="2878475"/>
            <a:ext cx="2658165" cy="2499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Prozkoumej, jak použít blok </a:t>
            </a:r>
            <a:r>
              <a:rPr lang="cs-CZ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Interval </a:t>
            </a: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(chování), aby </a:t>
            </a:r>
            <a:r>
              <a:rPr lang="cs-CZ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LED RGB</a:t>
            </a: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světlo blikalo.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6" name="Google Shape;466;p58"/>
          <p:cNvSpPr/>
          <p:nvPr/>
        </p:nvSpPr>
        <p:spPr>
          <a:xfrm>
            <a:off x="5991066" y="2878475"/>
            <a:ext cx="2581384" cy="2499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Najděte další blok </a:t>
            </a:r>
            <a:r>
              <a:rPr lang="cs-CZ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chování</a:t>
            </a: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který lze použít ke změně barvy světla </a:t>
            </a:r>
            <a:r>
              <a:rPr lang="cs-CZ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LED RGB.</a:t>
            </a:r>
            <a:endParaRPr sz="18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7" name="Google Shape;467;p58"/>
          <p:cNvSpPr/>
          <p:nvPr/>
        </p:nvSpPr>
        <p:spPr>
          <a:xfrm>
            <a:off x="3179299" y="2878475"/>
            <a:ext cx="2658165" cy="2499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Pomocí bloku </a:t>
            </a:r>
            <a:r>
              <a:rPr lang="cs-CZ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Cyklus jasu </a:t>
            </a: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(chování) změňte jas </a:t>
            </a:r>
            <a:r>
              <a:rPr lang="cs-CZ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LED RGB </a:t>
            </a: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světla.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8" name="Google Shape;468;p58"/>
          <p:cNvSpPr txBox="1"/>
          <p:nvPr/>
        </p:nvSpPr>
        <p:spPr>
          <a:xfrm>
            <a:off x="5863950" y="6950"/>
            <a:ext cx="32799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5000"/>
            </a:pPr>
            <a:r>
              <a:rPr lang="en" sz="3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Chil</a:t>
            </a:r>
            <a:r>
              <a:rPr lang="cs-CZ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lang="en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i </a:t>
            </a:r>
            <a:r>
              <a:rPr lang="cs-CZ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výzva</a:t>
            </a:r>
            <a:r>
              <a:rPr lang="en" sz="2500" b="1" dirty="0">
                <a:solidFill>
                  <a:srgbClr val="08D0C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500" b="1" dirty="0">
              <a:solidFill>
                <a:srgbClr val="08D0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69" name="Google Shape;469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7625" y="0"/>
            <a:ext cx="1256350" cy="6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58"/>
          <p:cNvSpPr txBox="1"/>
          <p:nvPr/>
        </p:nvSpPr>
        <p:spPr>
          <a:xfrm>
            <a:off x="-3250" y="742400"/>
            <a:ext cx="67656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en" sz="3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Zvol si rozšiřující výzvu</a:t>
            </a:r>
            <a:r>
              <a:rPr lang="en" sz="3000" b="1" dirty="0">
                <a:latin typeface="Montserrat"/>
                <a:ea typeface="Montserrat"/>
                <a:cs typeface="Montserrat"/>
                <a:sym typeface="Montserrat"/>
              </a:rPr>
              <a:t>!</a:t>
            </a:r>
            <a:r>
              <a:rPr lang="en" sz="3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30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9"/>
          <p:cNvSpPr/>
          <p:nvPr/>
        </p:nvSpPr>
        <p:spPr>
          <a:xfrm>
            <a:off x="1208725" y="3826550"/>
            <a:ext cx="3249625" cy="2056200"/>
          </a:xfrm>
          <a:prstGeom prst="wedgeRoundRectCallout">
            <a:avLst>
              <a:gd name="adj1" fmla="val 67164"/>
              <a:gd name="adj2" fmla="val -6522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59"/>
          <p:cNvSpPr txBox="1"/>
          <p:nvPr/>
        </p:nvSpPr>
        <p:spPr>
          <a:xfrm>
            <a:off x="1446200" y="4127325"/>
            <a:ext cx="2717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Umíš nakreslit svůj systém</a:t>
            </a:r>
            <a:r>
              <a:rPr lang="en" sz="3000" b="1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000" b="1" u="none" strike="noStrike" cap="none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7" name="Google Shape;477;p59"/>
          <p:cNvSpPr/>
          <p:nvPr/>
        </p:nvSpPr>
        <p:spPr>
          <a:xfrm>
            <a:off x="3783175" y="1289450"/>
            <a:ext cx="3002400" cy="2056200"/>
          </a:xfrm>
          <a:prstGeom prst="wedgeRoundRectCallout">
            <a:avLst>
              <a:gd name="adj1" fmla="val -75758"/>
              <a:gd name="adj2" fmla="val -13464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Co ses dnes naučil/a</a:t>
            </a:r>
            <a:r>
              <a:rPr lang="en" sz="3000" b="1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8" name="Google Shape;47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375" y="1108050"/>
            <a:ext cx="2264084" cy="191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6149" y="4023645"/>
            <a:ext cx="2264076" cy="1756804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59"/>
          <p:cNvSpPr txBox="1"/>
          <p:nvPr/>
        </p:nvSpPr>
        <p:spPr>
          <a:xfrm>
            <a:off x="7020494" y="0"/>
            <a:ext cx="26157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cs-CZ" sz="2500" b="1" dirty="0">
                <a:solidFill>
                  <a:srgbClr val="08D0C4"/>
                </a:solidFill>
                <a:latin typeface="Montserrat"/>
                <a:sym typeface="Helvetica Neue"/>
              </a:rPr>
              <a:t>Výstup</a:t>
            </a:r>
            <a:endParaRPr sz="2500" b="1" dirty="0">
              <a:solidFill>
                <a:srgbClr val="08D0C4"/>
              </a:solidFill>
              <a:latin typeface="Montserrat"/>
              <a:sym typeface="Helvetica Neue"/>
            </a:endParaRPr>
          </a:p>
        </p:txBody>
      </p:sp>
      <p:pic>
        <p:nvPicPr>
          <p:cNvPr id="481" name="Google Shape;481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7625" y="0"/>
            <a:ext cx="1256350" cy="63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0"/>
          <p:cNvSpPr txBox="1"/>
          <p:nvPr/>
        </p:nvSpPr>
        <p:spPr>
          <a:xfrm>
            <a:off x="-625375" y="135288"/>
            <a:ext cx="91440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3000" b="1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1" name="Google Shape;171;p40"/>
          <p:cNvSpPr txBox="1"/>
          <p:nvPr/>
        </p:nvSpPr>
        <p:spPr>
          <a:xfrm>
            <a:off x="6720850" y="6950"/>
            <a:ext cx="2423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en" sz="3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Rozcvička</a:t>
            </a:r>
            <a:r>
              <a:rPr lang="en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2500" b="1" dirty="0">
                <a:solidFill>
                  <a:srgbClr val="08D0C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500" b="1" dirty="0">
              <a:solidFill>
                <a:srgbClr val="08D0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2" name="Google Shape;172;p40"/>
          <p:cNvPicPr preferRelativeResize="0"/>
          <p:nvPr/>
        </p:nvPicPr>
        <p:blipFill rotWithShape="1">
          <a:blip r:embed="rId3">
            <a:alphaModFix/>
          </a:blip>
          <a:srcRect l="13379" t="11433" r="1831"/>
          <a:stretch/>
        </p:blipFill>
        <p:spPr>
          <a:xfrm>
            <a:off x="236100" y="1525688"/>
            <a:ext cx="4047650" cy="264677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3" name="Google Shape;173;p40"/>
          <p:cNvSpPr/>
          <p:nvPr/>
        </p:nvSpPr>
        <p:spPr>
          <a:xfrm>
            <a:off x="4786850" y="1639200"/>
            <a:ext cx="1978200" cy="981000"/>
          </a:xfrm>
          <a:prstGeom prst="wedgeRoundRectCallout">
            <a:avLst>
              <a:gd name="adj1" fmla="val 67747"/>
              <a:gd name="adj2" fmla="val 49488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Programy používané počítačem.</a:t>
            </a:r>
            <a:endParaRPr sz="1800" dirty="0"/>
          </a:p>
        </p:txBody>
      </p:sp>
      <p:pic>
        <p:nvPicPr>
          <p:cNvPr id="174" name="Google Shape;17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8600" y="2204825"/>
            <a:ext cx="1213425" cy="98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7625" y="0"/>
            <a:ext cx="1256350" cy="6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40"/>
          <p:cNvSpPr/>
          <p:nvPr/>
        </p:nvSpPr>
        <p:spPr>
          <a:xfrm>
            <a:off x="132150" y="765000"/>
            <a:ext cx="84225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Co je to</a:t>
            </a:r>
            <a:r>
              <a:rPr lang="en" sz="3000" b="1" dirty="0">
                <a:latin typeface="Montserrat"/>
                <a:ea typeface="Montserrat"/>
                <a:cs typeface="Montserrat"/>
                <a:sym typeface="Montserrat"/>
              </a:rPr>
              <a:t> software?</a:t>
            </a:r>
            <a:endParaRPr sz="3000" b="1" i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7" name="Google Shape;17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9600" y="4250050"/>
            <a:ext cx="4329201" cy="2339676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8" name="Google Shape;178;p40"/>
          <p:cNvSpPr/>
          <p:nvPr/>
        </p:nvSpPr>
        <p:spPr>
          <a:xfrm>
            <a:off x="1349025" y="4515750"/>
            <a:ext cx="2800500" cy="1311600"/>
          </a:xfrm>
          <a:prstGeom prst="wedgeRoundRectCallout">
            <a:avLst>
              <a:gd name="adj1" fmla="val -41011"/>
              <a:gd name="adj2" fmla="val 77615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Veškerý</a:t>
            </a:r>
            <a:r>
              <a:rPr lang="en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software </a:t>
            </a: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je postaven díky počítačovému kódu</a:t>
            </a:r>
            <a:r>
              <a:rPr lang="en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(program</a:t>
            </a: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ování</a:t>
            </a:r>
            <a:r>
              <a:rPr lang="en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). </a:t>
            </a:r>
            <a:endParaRPr sz="1800" dirty="0"/>
          </a:p>
        </p:txBody>
      </p:sp>
      <p:pic>
        <p:nvPicPr>
          <p:cNvPr id="179" name="Google Shape;17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05290" y="5834775"/>
            <a:ext cx="1213435" cy="98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86FEA51-B9CF-475F-9C75-EA861275E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806" y="1362923"/>
            <a:ext cx="7146387" cy="5359789"/>
          </a:xfrm>
          <a:prstGeom prst="rect">
            <a:avLst/>
          </a:prstGeom>
        </p:spPr>
      </p:pic>
      <p:sp>
        <p:nvSpPr>
          <p:cNvPr id="185" name="Google Shape;185;p41"/>
          <p:cNvSpPr txBox="1"/>
          <p:nvPr/>
        </p:nvSpPr>
        <p:spPr>
          <a:xfrm>
            <a:off x="-625375" y="135288"/>
            <a:ext cx="91440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3000" b="1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6" name="Google Shape;186;p41"/>
          <p:cNvSpPr/>
          <p:nvPr/>
        </p:nvSpPr>
        <p:spPr>
          <a:xfrm>
            <a:off x="759656" y="3962278"/>
            <a:ext cx="2532294" cy="1194539"/>
          </a:xfrm>
          <a:prstGeom prst="wedgeRoundRectCallout">
            <a:avLst>
              <a:gd name="adj1" fmla="val 70153"/>
              <a:gd name="adj2" fmla="val 1132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Montserrat"/>
                <a:ea typeface="Montserrat"/>
                <a:cs typeface="Montserrat"/>
                <a:sym typeface="Montserrat"/>
              </a:rPr>
              <a:t>SAM Space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je aplikace, která používá a ovládá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800" b="1" dirty="0">
                <a:latin typeface="Montserrat"/>
                <a:ea typeface="Montserrat"/>
                <a:cs typeface="Montserrat"/>
                <a:sym typeface="Montserrat"/>
              </a:rPr>
              <a:t>SAM blo</a:t>
            </a:r>
            <a:r>
              <a:rPr lang="cs-CZ" sz="1800" b="1" dirty="0" err="1">
                <a:latin typeface="Montserrat"/>
                <a:ea typeface="Montserrat"/>
                <a:cs typeface="Montserrat"/>
                <a:sym typeface="Montserrat"/>
              </a:rPr>
              <a:t>ky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41"/>
          <p:cNvSpPr/>
          <p:nvPr/>
        </p:nvSpPr>
        <p:spPr>
          <a:xfrm>
            <a:off x="3946625" y="1741205"/>
            <a:ext cx="3168323" cy="6066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Toto je 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pracovní</a:t>
            </a: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prostor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41"/>
          <p:cNvSpPr txBox="1"/>
          <p:nvPr/>
        </p:nvSpPr>
        <p:spPr>
          <a:xfrm>
            <a:off x="6720850" y="6950"/>
            <a:ext cx="2423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en" sz="3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Rozcvička</a:t>
            </a:r>
            <a:r>
              <a:rPr lang="en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2500" b="1" dirty="0">
                <a:solidFill>
                  <a:srgbClr val="08D0C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500" b="1" dirty="0">
              <a:solidFill>
                <a:srgbClr val="08D0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9" name="Google Shape;189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7625" y="0"/>
            <a:ext cx="1256350" cy="6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41"/>
          <p:cNvSpPr/>
          <p:nvPr/>
        </p:nvSpPr>
        <p:spPr>
          <a:xfrm>
            <a:off x="132150" y="765000"/>
            <a:ext cx="84225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Co je to </a:t>
            </a:r>
            <a:r>
              <a:rPr lang="en" sz="3000" b="1" dirty="0">
                <a:latin typeface="Montserrat"/>
                <a:ea typeface="Montserrat"/>
                <a:cs typeface="Montserrat"/>
                <a:sym typeface="Montserrat"/>
              </a:rPr>
              <a:t>SAM software?</a:t>
            </a:r>
            <a:endParaRPr sz="3000" b="1" i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1" name="Google Shape;19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6275" y="4175691"/>
            <a:ext cx="1213425" cy="98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6" name="Google Shape;196;p42"/>
          <p:cNvCxnSpPr/>
          <p:nvPr/>
        </p:nvCxnSpPr>
        <p:spPr>
          <a:xfrm rot="10800000" flipH="1">
            <a:off x="6632000" y="3831550"/>
            <a:ext cx="12600" cy="757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7" name="Google Shape;197;p42"/>
          <p:cNvSpPr txBox="1"/>
          <p:nvPr/>
        </p:nvSpPr>
        <p:spPr>
          <a:xfrm>
            <a:off x="-625375" y="135288"/>
            <a:ext cx="91440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3000" b="1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8" name="Google Shape;198;p42"/>
          <p:cNvSpPr/>
          <p:nvPr/>
        </p:nvSpPr>
        <p:spPr>
          <a:xfrm>
            <a:off x="741600" y="4289850"/>
            <a:ext cx="2359200" cy="1295100"/>
          </a:xfrm>
          <a:prstGeom prst="wedgeRoundRectCallout">
            <a:avLst>
              <a:gd name="adj1" fmla="val 41004"/>
              <a:gd name="adj2" fmla="val 82265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Fyzické součásti elektronického systému</a:t>
            </a:r>
            <a:endParaRPr sz="1800" dirty="0"/>
          </a:p>
        </p:txBody>
      </p:sp>
      <p:pic>
        <p:nvPicPr>
          <p:cNvPr id="199" name="Google Shape;19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752600"/>
            <a:ext cx="3123700" cy="225687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42"/>
          <p:cNvSpPr/>
          <p:nvPr/>
        </p:nvSpPr>
        <p:spPr>
          <a:xfrm>
            <a:off x="4907700" y="4357500"/>
            <a:ext cx="3494700" cy="11598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Základní deska </a:t>
            </a: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jako je na obrázku je příklad hardwaru.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V každém počítači je jedna taková.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1" name="Google Shape;20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0686" y="5730425"/>
            <a:ext cx="1109365" cy="8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1449" y="1535350"/>
            <a:ext cx="4022797" cy="268184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2"/>
          <p:cNvSpPr txBox="1"/>
          <p:nvPr/>
        </p:nvSpPr>
        <p:spPr>
          <a:xfrm>
            <a:off x="6720850" y="6950"/>
            <a:ext cx="2423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5000"/>
            </a:pPr>
            <a:r>
              <a:rPr lang="en" sz="3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Rozcvička</a:t>
            </a:r>
            <a:r>
              <a:rPr lang="en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2500" b="1" dirty="0">
                <a:solidFill>
                  <a:srgbClr val="08D0C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500" b="1" dirty="0">
              <a:solidFill>
                <a:srgbClr val="08D0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4" name="Google Shape;204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7625" y="0"/>
            <a:ext cx="1256350" cy="6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42"/>
          <p:cNvSpPr/>
          <p:nvPr/>
        </p:nvSpPr>
        <p:spPr>
          <a:xfrm>
            <a:off x="132150" y="765000"/>
            <a:ext cx="84225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Co je to </a:t>
            </a:r>
            <a:r>
              <a:rPr lang="en" sz="3000" b="1" dirty="0">
                <a:latin typeface="Montserrat"/>
                <a:ea typeface="Montserrat"/>
                <a:cs typeface="Montserrat"/>
                <a:sym typeface="Montserrat"/>
              </a:rPr>
              <a:t>hardware?</a:t>
            </a:r>
            <a:endParaRPr sz="3000" b="1" i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3"/>
          <p:cNvSpPr txBox="1"/>
          <p:nvPr/>
        </p:nvSpPr>
        <p:spPr>
          <a:xfrm>
            <a:off x="-625375" y="135288"/>
            <a:ext cx="91440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3000" b="1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1" name="Google Shape;211;p43"/>
          <p:cNvSpPr/>
          <p:nvPr/>
        </p:nvSpPr>
        <p:spPr>
          <a:xfrm>
            <a:off x="5006250" y="2398303"/>
            <a:ext cx="2701500" cy="797100"/>
          </a:xfrm>
          <a:prstGeom prst="wedgeRoundRectCallout">
            <a:avLst>
              <a:gd name="adj1" fmla="val 61122"/>
              <a:gd name="adj2" fmla="val 47579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latin typeface="Montserrat"/>
                <a:ea typeface="Montserrat"/>
                <a:cs typeface="Montserrat"/>
                <a:sym typeface="Montserrat"/>
              </a:rPr>
              <a:t>Tento blok je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Montserrat"/>
                <a:ea typeface="Montserrat"/>
                <a:cs typeface="Montserrat"/>
                <a:sym typeface="Montserrat"/>
              </a:rPr>
              <a:t>RGB LED </a:t>
            </a: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– </a:t>
            </a:r>
            <a:r>
              <a:rPr lang="cs-CZ" sz="1600" dirty="0">
                <a:latin typeface="Montserrat"/>
                <a:ea typeface="Montserrat"/>
                <a:cs typeface="Montserrat"/>
                <a:sym typeface="Montserrat"/>
              </a:rPr>
              <a:t>světlo</a:t>
            </a: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! 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p43"/>
          <p:cNvSpPr/>
          <p:nvPr/>
        </p:nvSpPr>
        <p:spPr>
          <a:xfrm>
            <a:off x="5006250" y="3878050"/>
            <a:ext cx="2701500" cy="759900"/>
          </a:xfrm>
          <a:prstGeom prst="wedgeRoundRectCallout">
            <a:avLst>
              <a:gd name="adj1" fmla="val 60742"/>
              <a:gd name="adj2" fmla="val 37400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latin typeface="Montserrat"/>
                <a:ea typeface="Montserrat"/>
                <a:cs typeface="Montserrat"/>
                <a:sym typeface="Montserrat"/>
              </a:rPr>
              <a:t>Co si myslíte, že je tento blok</a:t>
            </a: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? 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43"/>
          <p:cNvSpPr/>
          <p:nvPr/>
        </p:nvSpPr>
        <p:spPr>
          <a:xfrm>
            <a:off x="5006250" y="5416150"/>
            <a:ext cx="2701500" cy="759900"/>
          </a:xfrm>
          <a:prstGeom prst="wedgeRoundRectCallout">
            <a:avLst>
              <a:gd name="adj1" fmla="val 59730"/>
              <a:gd name="adj2" fmla="val 39785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latin typeface="Montserrat"/>
                <a:ea typeface="Montserrat"/>
                <a:cs typeface="Montserrat"/>
                <a:sym typeface="Montserrat"/>
              </a:rPr>
              <a:t>A co tenhle blok</a:t>
            </a: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p43"/>
          <p:cNvSpPr/>
          <p:nvPr/>
        </p:nvSpPr>
        <p:spPr>
          <a:xfrm>
            <a:off x="476438" y="1517550"/>
            <a:ext cx="1549500" cy="512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Montserrat"/>
                <a:ea typeface="Montserrat"/>
                <a:cs typeface="Montserrat"/>
                <a:sym typeface="Montserrat"/>
              </a:rPr>
              <a:t> SAM Blo</a:t>
            </a:r>
            <a:r>
              <a:rPr lang="cs-CZ" sz="1600" b="1" dirty="0">
                <a:latin typeface="Montserrat"/>
                <a:ea typeface="Montserrat"/>
                <a:cs typeface="Montserrat"/>
                <a:sym typeface="Montserrat"/>
              </a:rPr>
              <a:t>k</a:t>
            </a:r>
            <a:endParaRPr sz="16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5" name="Google Shape;215;p43"/>
          <p:cNvSpPr/>
          <p:nvPr/>
        </p:nvSpPr>
        <p:spPr>
          <a:xfrm>
            <a:off x="2533852" y="1517550"/>
            <a:ext cx="1854000" cy="512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dirty="0"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lang="en" sz="1600" b="1" dirty="0">
                <a:latin typeface="Montserrat"/>
                <a:ea typeface="Montserrat"/>
                <a:cs typeface="Montserrat"/>
                <a:sym typeface="Montserrat"/>
              </a:rPr>
              <a:t> SAM Space</a:t>
            </a:r>
            <a:endParaRPr sz="16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6" name="Google Shape;21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6550" y="2824989"/>
            <a:ext cx="908975" cy="73496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3"/>
          <p:cNvSpPr txBox="1"/>
          <p:nvPr/>
        </p:nvSpPr>
        <p:spPr>
          <a:xfrm>
            <a:off x="6720850" y="6950"/>
            <a:ext cx="2423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5000"/>
            </a:pPr>
            <a:r>
              <a:rPr lang="en" sz="3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Rozcvička</a:t>
            </a:r>
            <a:r>
              <a:rPr lang="en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2500" b="1" dirty="0">
                <a:solidFill>
                  <a:srgbClr val="08D0C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500" b="1" dirty="0">
              <a:solidFill>
                <a:srgbClr val="08D0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8" name="Google Shape;218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7625" y="0"/>
            <a:ext cx="1256350" cy="6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3"/>
          <p:cNvSpPr/>
          <p:nvPr/>
        </p:nvSpPr>
        <p:spPr>
          <a:xfrm>
            <a:off x="132150" y="765000"/>
            <a:ext cx="84225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Co je </a:t>
            </a:r>
            <a:r>
              <a:rPr lang="en" sz="3000" b="1" dirty="0">
                <a:latin typeface="Montserrat"/>
                <a:ea typeface="Montserrat"/>
                <a:cs typeface="Montserrat"/>
                <a:sym typeface="Montserrat"/>
              </a:rPr>
              <a:t>SAM hardware?</a:t>
            </a:r>
            <a:endParaRPr sz="3000" b="1" i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0" name="Google Shape;220;p43"/>
          <p:cNvPicPr preferRelativeResize="0"/>
          <p:nvPr/>
        </p:nvPicPr>
        <p:blipFill rotWithShape="1">
          <a:blip r:embed="rId5">
            <a:alphaModFix/>
          </a:blip>
          <a:srcRect l="11612" t="16277" r="49062" b="19231"/>
          <a:stretch/>
        </p:blipFill>
        <p:spPr>
          <a:xfrm>
            <a:off x="450950" y="2244678"/>
            <a:ext cx="1549500" cy="109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3"/>
          <p:cNvPicPr preferRelativeResize="0"/>
          <p:nvPr/>
        </p:nvPicPr>
        <p:blipFill rotWithShape="1">
          <a:blip r:embed="rId6">
            <a:alphaModFix/>
          </a:blip>
          <a:srcRect l="7700" t="11792" r="49733" b="14183"/>
          <a:stretch/>
        </p:blipFill>
        <p:spPr>
          <a:xfrm>
            <a:off x="495050" y="3801850"/>
            <a:ext cx="1702284" cy="127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3"/>
          <p:cNvPicPr preferRelativeResize="0"/>
          <p:nvPr/>
        </p:nvPicPr>
        <p:blipFill rotWithShape="1">
          <a:blip r:embed="rId7">
            <a:alphaModFix/>
          </a:blip>
          <a:srcRect l="13610" t="13761" r="49793" b="21236"/>
          <a:stretch/>
        </p:blipFill>
        <p:spPr>
          <a:xfrm>
            <a:off x="571250" y="5435216"/>
            <a:ext cx="1461274" cy="1116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6550" y="4251489"/>
            <a:ext cx="908975" cy="73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6550" y="5727425"/>
            <a:ext cx="908975" cy="73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3"/>
          <p:cNvPicPr preferRelativeResize="0"/>
          <p:nvPr/>
        </p:nvPicPr>
        <p:blipFill rotWithShape="1">
          <a:blip r:embed="rId8">
            <a:alphaModFix/>
          </a:blip>
          <a:srcRect l="10690" t="56367" r="71164" b="26567"/>
          <a:stretch/>
        </p:blipFill>
        <p:spPr>
          <a:xfrm>
            <a:off x="2543957" y="5408175"/>
            <a:ext cx="1805015" cy="127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3"/>
          <p:cNvPicPr preferRelativeResize="0"/>
          <p:nvPr/>
        </p:nvPicPr>
        <p:blipFill rotWithShape="1">
          <a:blip r:embed="rId8">
            <a:alphaModFix/>
          </a:blip>
          <a:srcRect l="32357" t="32954" r="46258" b="46270"/>
          <a:stretch/>
        </p:blipFill>
        <p:spPr>
          <a:xfrm>
            <a:off x="2468525" y="3787825"/>
            <a:ext cx="1955323" cy="142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3"/>
          <p:cNvPicPr preferRelativeResize="0"/>
          <p:nvPr/>
        </p:nvPicPr>
        <p:blipFill rotWithShape="1">
          <a:blip r:embed="rId8">
            <a:alphaModFix/>
          </a:blip>
          <a:srcRect l="62154" t="53136" r="18653" b="29037"/>
          <a:stretch/>
        </p:blipFill>
        <p:spPr>
          <a:xfrm>
            <a:off x="2537575" y="2221300"/>
            <a:ext cx="1853998" cy="129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8058A43-E9BA-4395-9885-7CA03DF1E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648" y="4889034"/>
            <a:ext cx="1205544" cy="179184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F1E1C09-6B3F-4DA5-8B2E-20410F7C7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250" y="4889034"/>
            <a:ext cx="1085874" cy="18121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Obrázek 4" descr="Obsah obrázku počítač&#10;&#10;Popis byl vytvořen automaticky">
            <a:extLst>
              <a:ext uri="{FF2B5EF4-FFF2-40B4-BE49-F238E27FC236}">
                <a16:creationId xmlns:a16="http://schemas.microsoft.com/office/drawing/2014/main" id="{698674C9-B040-4626-BA3B-5B58DA728F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307" r="54563" b="2136"/>
          <a:stretch/>
        </p:blipFill>
        <p:spPr>
          <a:xfrm>
            <a:off x="3400681" y="4248300"/>
            <a:ext cx="2600653" cy="18269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32" name="Google Shape;232;p44"/>
          <p:cNvSpPr/>
          <p:nvPr/>
        </p:nvSpPr>
        <p:spPr>
          <a:xfrm>
            <a:off x="360750" y="765000"/>
            <a:ext cx="84225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 i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33;p44"/>
          <p:cNvSpPr/>
          <p:nvPr/>
        </p:nvSpPr>
        <p:spPr>
          <a:xfrm>
            <a:off x="162788" y="2512550"/>
            <a:ext cx="512100" cy="512100"/>
          </a:xfrm>
          <a:prstGeom prst="ellipse">
            <a:avLst/>
          </a:prstGeom>
          <a:solidFill>
            <a:srgbClr val="08D0C4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p44"/>
          <p:cNvSpPr/>
          <p:nvPr/>
        </p:nvSpPr>
        <p:spPr>
          <a:xfrm>
            <a:off x="820962" y="2474925"/>
            <a:ext cx="1739357" cy="512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dirty="0">
                <a:latin typeface="Montserrat"/>
                <a:ea typeface="Montserrat"/>
                <a:cs typeface="Montserrat"/>
                <a:sym typeface="Montserrat"/>
              </a:rPr>
              <a:t>Zapněte blok</a:t>
            </a:r>
            <a:endParaRPr sz="16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44"/>
          <p:cNvSpPr/>
          <p:nvPr/>
        </p:nvSpPr>
        <p:spPr>
          <a:xfrm>
            <a:off x="3264963" y="3280800"/>
            <a:ext cx="512100" cy="512100"/>
          </a:xfrm>
          <a:prstGeom prst="ellipse">
            <a:avLst/>
          </a:prstGeom>
          <a:solidFill>
            <a:srgbClr val="08D0C4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44"/>
          <p:cNvSpPr/>
          <p:nvPr/>
        </p:nvSpPr>
        <p:spPr>
          <a:xfrm>
            <a:off x="3931438" y="3307775"/>
            <a:ext cx="1996686" cy="512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dirty="0">
                <a:latin typeface="Montserrat"/>
                <a:ea typeface="Montserrat"/>
                <a:cs typeface="Montserrat"/>
                <a:sym typeface="Montserrat"/>
              </a:rPr>
              <a:t>Párování</a:t>
            </a:r>
            <a:r>
              <a:rPr lang="en" sz="16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– </a:t>
            </a:r>
            <a:r>
              <a:rPr lang="cs-CZ" sz="1600" dirty="0">
                <a:latin typeface="Montserrat"/>
                <a:ea typeface="Montserrat"/>
                <a:cs typeface="Montserrat"/>
                <a:sym typeface="Montserrat"/>
              </a:rPr>
              <a:t>Krok</a:t>
            </a: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 1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p44"/>
          <p:cNvSpPr/>
          <p:nvPr/>
        </p:nvSpPr>
        <p:spPr>
          <a:xfrm>
            <a:off x="6178263" y="4145975"/>
            <a:ext cx="512100" cy="512100"/>
          </a:xfrm>
          <a:prstGeom prst="ellipse">
            <a:avLst/>
          </a:prstGeom>
          <a:solidFill>
            <a:srgbClr val="08D0C4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" name="Google Shape;238;p44"/>
          <p:cNvSpPr/>
          <p:nvPr/>
        </p:nvSpPr>
        <p:spPr>
          <a:xfrm>
            <a:off x="6876737" y="4176250"/>
            <a:ext cx="2095387" cy="512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dirty="0">
                <a:latin typeface="Montserrat"/>
                <a:ea typeface="Montserrat"/>
                <a:cs typeface="Montserrat"/>
                <a:sym typeface="Montserrat"/>
              </a:rPr>
              <a:t>Párování</a:t>
            </a:r>
            <a:r>
              <a:rPr lang="en" sz="16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– </a:t>
            </a:r>
            <a:r>
              <a:rPr lang="cs-CZ" sz="1600" dirty="0">
                <a:latin typeface="Montserrat"/>
                <a:ea typeface="Montserrat"/>
                <a:cs typeface="Montserrat"/>
                <a:sym typeface="Montserrat"/>
              </a:rPr>
              <a:t>Krok</a:t>
            </a:r>
            <a:r>
              <a:rPr lang="en" sz="1600" dirty="0">
                <a:latin typeface="Montserrat"/>
                <a:ea typeface="Montserrat"/>
                <a:cs typeface="Montserrat"/>
                <a:sym typeface="Montserrat"/>
              </a:rPr>
              <a:t> 2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40" name="Google Shape;240;p44"/>
          <p:cNvCxnSpPr/>
          <p:nvPr/>
        </p:nvCxnSpPr>
        <p:spPr>
          <a:xfrm flipH="1">
            <a:off x="3858200" y="3826750"/>
            <a:ext cx="868800" cy="1603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3" name="Google Shape;243;p44"/>
          <p:cNvCxnSpPr>
            <a:cxnSpLocks/>
          </p:cNvCxnSpPr>
          <p:nvPr/>
        </p:nvCxnSpPr>
        <p:spPr>
          <a:xfrm>
            <a:off x="7500192" y="5875175"/>
            <a:ext cx="386058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4" name="Google Shape;244;p44"/>
          <p:cNvSpPr txBox="1"/>
          <p:nvPr/>
        </p:nvSpPr>
        <p:spPr>
          <a:xfrm>
            <a:off x="6720850" y="6950"/>
            <a:ext cx="2423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5000"/>
            </a:pPr>
            <a:r>
              <a:rPr lang="en" sz="3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Rozcvička</a:t>
            </a:r>
            <a:endParaRPr sz="2500" b="1" dirty="0">
              <a:solidFill>
                <a:srgbClr val="08D0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5" name="Google Shape;245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7625" y="0"/>
            <a:ext cx="1256350" cy="6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4"/>
          <p:cNvSpPr/>
          <p:nvPr/>
        </p:nvSpPr>
        <p:spPr>
          <a:xfrm>
            <a:off x="132150" y="765000"/>
            <a:ext cx="77541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Připojení</a:t>
            </a:r>
            <a:r>
              <a:rPr lang="en" sz="3000" b="1" dirty="0">
                <a:latin typeface="Montserrat"/>
                <a:ea typeface="Montserrat"/>
                <a:cs typeface="Montserrat"/>
                <a:sym typeface="Montserrat"/>
              </a:rPr>
              <a:t> hardwar</a:t>
            </a: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u</a:t>
            </a:r>
            <a:r>
              <a:rPr lang="en" sz="30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k</a:t>
            </a:r>
            <a:r>
              <a:rPr lang="en" sz="3000" b="1" dirty="0">
                <a:latin typeface="Montserrat"/>
                <a:ea typeface="Montserrat"/>
                <a:cs typeface="Montserrat"/>
                <a:sym typeface="Montserrat"/>
              </a:rPr>
              <a:t> softwar</a:t>
            </a: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u</a:t>
            </a:r>
            <a:endParaRPr sz="3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7" name="Google Shape;247;p44"/>
          <p:cNvSpPr/>
          <p:nvPr/>
        </p:nvSpPr>
        <p:spPr>
          <a:xfrm>
            <a:off x="171875" y="3138475"/>
            <a:ext cx="2974500" cy="15489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" name="Google Shape;248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7306" y="3347640"/>
            <a:ext cx="1001025" cy="716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61084" y="3205052"/>
            <a:ext cx="1685306" cy="143343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4"/>
          <p:cNvSpPr/>
          <p:nvPr/>
        </p:nvSpPr>
        <p:spPr>
          <a:xfrm>
            <a:off x="3419875" y="1696250"/>
            <a:ext cx="3633600" cy="900600"/>
          </a:xfrm>
          <a:prstGeom prst="wedgeRoundRectCallout">
            <a:avLst>
              <a:gd name="adj1" fmla="val 62980"/>
              <a:gd name="adj2" fmla="val 85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Jak připojit </a:t>
            </a:r>
            <a:r>
              <a:rPr lang="en" sz="1800" b="1" dirty="0">
                <a:latin typeface="Montserrat"/>
                <a:ea typeface="Montserrat"/>
                <a:cs typeface="Montserrat"/>
                <a:sym typeface="Montserrat"/>
              </a:rPr>
              <a:t>SAM Blo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k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v aplikaci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800" b="1" dirty="0">
                <a:latin typeface="Montserrat"/>
                <a:ea typeface="Montserrat"/>
                <a:cs typeface="Montserrat"/>
                <a:sym typeface="Montserrat"/>
              </a:rPr>
              <a:t>SAM Space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ve 3 krocích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1" name="Google Shape;251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09520" y="1570679"/>
            <a:ext cx="1256350" cy="1015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5"/>
          <p:cNvSpPr txBox="1"/>
          <p:nvPr/>
        </p:nvSpPr>
        <p:spPr>
          <a:xfrm>
            <a:off x="-625375" y="135288"/>
            <a:ext cx="91440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3000" b="1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7" name="Google Shape;25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375" y="1508975"/>
            <a:ext cx="5005328" cy="2571763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8" name="Google Shape;258;p45"/>
          <p:cNvSpPr/>
          <p:nvPr/>
        </p:nvSpPr>
        <p:spPr>
          <a:xfrm>
            <a:off x="262375" y="4814325"/>
            <a:ext cx="2281100" cy="998100"/>
          </a:xfrm>
          <a:prstGeom prst="wedgeRoundRectCallout">
            <a:avLst>
              <a:gd name="adj1" fmla="val 39917"/>
              <a:gd name="adj2" fmla="val 74351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Úspěšně spárovaný blok se objeví zde!</a:t>
            </a:r>
            <a:endParaRPr b="1" dirty="0"/>
          </a:p>
        </p:txBody>
      </p:sp>
      <p:cxnSp>
        <p:nvCxnSpPr>
          <p:cNvPr id="259" name="Google Shape;259;p45"/>
          <p:cNvCxnSpPr>
            <a:cxnSpLocks/>
            <a:stCxn id="258" idx="0"/>
          </p:cNvCxnSpPr>
          <p:nvPr/>
        </p:nvCxnSpPr>
        <p:spPr>
          <a:xfrm flipH="1" flipV="1">
            <a:off x="1017225" y="4120425"/>
            <a:ext cx="385700" cy="6939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60" name="Google Shape;26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0075" y="4204132"/>
            <a:ext cx="4766349" cy="2422844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2" name="Google Shape;262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8675" y="5847525"/>
            <a:ext cx="942415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5"/>
          <p:cNvSpPr txBox="1"/>
          <p:nvPr/>
        </p:nvSpPr>
        <p:spPr>
          <a:xfrm>
            <a:off x="6720850" y="6950"/>
            <a:ext cx="2423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5000"/>
            </a:pPr>
            <a:r>
              <a:rPr lang="en" sz="3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Rozcvička</a:t>
            </a:r>
            <a:endParaRPr sz="2500" b="1" dirty="0">
              <a:solidFill>
                <a:srgbClr val="08D0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4" name="Google Shape;264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7625" y="0"/>
            <a:ext cx="1256350" cy="6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5"/>
          <p:cNvSpPr/>
          <p:nvPr/>
        </p:nvSpPr>
        <p:spPr>
          <a:xfrm>
            <a:off x="132150" y="765000"/>
            <a:ext cx="77541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Připojení hardwaru k softwaru</a:t>
            </a:r>
          </a:p>
        </p:txBody>
      </p:sp>
      <p:sp>
        <p:nvSpPr>
          <p:cNvPr id="266" name="Google Shape;266;p45"/>
          <p:cNvSpPr/>
          <p:nvPr/>
        </p:nvSpPr>
        <p:spPr>
          <a:xfrm>
            <a:off x="713125" y="3547650"/>
            <a:ext cx="495600" cy="533100"/>
          </a:xfrm>
          <a:prstGeom prst="ellipse">
            <a:avLst/>
          </a:prstGeom>
          <a:noFill/>
          <a:ln w="19050" cap="flat" cmpd="sng">
            <a:solidFill>
              <a:srgbClr val="08D0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45"/>
          <p:cNvSpPr/>
          <p:nvPr/>
        </p:nvSpPr>
        <p:spPr>
          <a:xfrm>
            <a:off x="5097050" y="5186550"/>
            <a:ext cx="495600" cy="533100"/>
          </a:xfrm>
          <a:prstGeom prst="ellipse">
            <a:avLst/>
          </a:prstGeom>
          <a:noFill/>
          <a:ln w="19050" cap="flat" cmpd="sng">
            <a:solidFill>
              <a:srgbClr val="08D0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748350" y="3358325"/>
            <a:ext cx="942425" cy="76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9" name="Google Shape;269;p45"/>
          <p:cNvCxnSpPr>
            <a:cxnSpLocks/>
          </p:cNvCxnSpPr>
          <p:nvPr/>
        </p:nvCxnSpPr>
        <p:spPr>
          <a:xfrm flipH="1">
            <a:off x="5513033" y="3191900"/>
            <a:ext cx="1153442" cy="199465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1" name="Google Shape;261;p45"/>
          <p:cNvSpPr/>
          <p:nvPr/>
        </p:nvSpPr>
        <p:spPr>
          <a:xfrm>
            <a:off x="6628749" y="2445750"/>
            <a:ext cx="2252875" cy="797100"/>
          </a:xfrm>
          <a:prstGeom prst="wedgeRoundRectCallout">
            <a:avLst>
              <a:gd name="adj1" fmla="val 3219"/>
              <a:gd name="adj2" fmla="val 93561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Přetáhněte tento blok do </a:t>
            </a:r>
            <a:r>
              <a:rPr lang="cs-CZ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pracovního prostoru</a:t>
            </a:r>
            <a:endParaRPr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6"/>
          <p:cNvSpPr txBox="1"/>
          <p:nvPr/>
        </p:nvSpPr>
        <p:spPr>
          <a:xfrm>
            <a:off x="-625375" y="135288"/>
            <a:ext cx="91440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3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3000" b="1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5" name="Google Shape;275;p46"/>
          <p:cNvSpPr/>
          <p:nvPr/>
        </p:nvSpPr>
        <p:spPr>
          <a:xfrm>
            <a:off x="1450050" y="1496025"/>
            <a:ext cx="2091900" cy="1059000"/>
          </a:xfrm>
          <a:prstGeom prst="roundRect">
            <a:avLst>
              <a:gd name="adj" fmla="val 16667"/>
            </a:avLst>
          </a:prstGeom>
          <a:solidFill>
            <a:srgbClr val="08D0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Bluetooth </a:t>
            </a: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je bezdrátová technologie</a:t>
            </a:r>
            <a:endParaRPr sz="1800" b="1" dirty="0"/>
          </a:p>
        </p:txBody>
      </p:sp>
      <p:sp>
        <p:nvSpPr>
          <p:cNvPr id="276" name="Google Shape;276;p46"/>
          <p:cNvSpPr/>
          <p:nvPr/>
        </p:nvSpPr>
        <p:spPr>
          <a:xfrm>
            <a:off x="4765650" y="2124050"/>
            <a:ext cx="2253900" cy="905400"/>
          </a:xfrm>
          <a:prstGeom prst="wedgeRoundRectCallout">
            <a:avLst>
              <a:gd name="adj1" fmla="val -67275"/>
              <a:gd name="adj2" fmla="val 51466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Je výborný pro krátká připojení </a:t>
            </a:r>
            <a:r>
              <a:rPr lang="en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...</a:t>
            </a:r>
            <a:endParaRPr sz="1800" b="1" dirty="0"/>
          </a:p>
        </p:txBody>
      </p:sp>
      <p:pic>
        <p:nvPicPr>
          <p:cNvPr id="277" name="Google Shape;27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91275">
            <a:off x="6638094" y="5260938"/>
            <a:ext cx="1735187" cy="1188523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6"/>
          <p:cNvSpPr/>
          <p:nvPr/>
        </p:nvSpPr>
        <p:spPr>
          <a:xfrm rot="-5597570">
            <a:off x="2658526" y="3834984"/>
            <a:ext cx="658086" cy="2091762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8D0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6"/>
          <p:cNvSpPr/>
          <p:nvPr/>
        </p:nvSpPr>
        <p:spPr>
          <a:xfrm rot="-5400000">
            <a:off x="5259675" y="3824398"/>
            <a:ext cx="789900" cy="20919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8D0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0" name="Google Shape;28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263501" y="2892150"/>
            <a:ext cx="1058975" cy="85623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6"/>
          <p:cNvSpPr/>
          <p:nvPr/>
        </p:nvSpPr>
        <p:spPr>
          <a:xfrm>
            <a:off x="4832825" y="3160000"/>
            <a:ext cx="3509100" cy="719100"/>
          </a:xfrm>
          <a:prstGeom prst="wedgeRoundRectCallout">
            <a:avLst>
              <a:gd name="adj1" fmla="val -64351"/>
              <a:gd name="adj2" fmla="val -32433"/>
              <a:gd name="adj3" fmla="val 0"/>
            </a:avLst>
          </a:prstGeom>
          <a:solidFill>
            <a:srgbClr val="FFCC66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… </a:t>
            </a: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jako mezi </a:t>
            </a:r>
            <a:r>
              <a:rPr lang="en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SAM Blo</a:t>
            </a:r>
            <a:r>
              <a:rPr lang="cs-CZ" sz="18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ky</a:t>
            </a:r>
            <a:r>
              <a:rPr lang="cs-CZ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SAM Space</a:t>
            </a:r>
            <a:r>
              <a:rPr lang="en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sz="1800" b="1" dirty="0"/>
          </a:p>
        </p:txBody>
      </p:sp>
      <p:pic>
        <p:nvPicPr>
          <p:cNvPr id="282" name="Google Shape;28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463" y="1505987"/>
            <a:ext cx="1058975" cy="1058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6"/>
          <p:cNvSpPr txBox="1"/>
          <p:nvPr/>
        </p:nvSpPr>
        <p:spPr>
          <a:xfrm>
            <a:off x="6720850" y="6950"/>
            <a:ext cx="24231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5000"/>
            </a:pPr>
            <a:r>
              <a:rPr lang="en" sz="30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cs-CZ" sz="2500" b="1" dirty="0">
                <a:solidFill>
                  <a:srgbClr val="08D0C4"/>
                </a:solidFill>
                <a:latin typeface="Montserrat"/>
                <a:ea typeface="Montserrat"/>
                <a:cs typeface="Montserrat"/>
                <a:sym typeface="Montserrat"/>
              </a:rPr>
              <a:t>Rozcvička</a:t>
            </a:r>
            <a:endParaRPr sz="2500" b="1" dirty="0">
              <a:solidFill>
                <a:srgbClr val="08D0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4" name="Google Shape;284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7625" y="0"/>
            <a:ext cx="1256350" cy="6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6"/>
          <p:cNvSpPr/>
          <p:nvPr/>
        </p:nvSpPr>
        <p:spPr>
          <a:xfrm>
            <a:off x="132150" y="765000"/>
            <a:ext cx="77541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Jak se připojují bloky</a:t>
            </a:r>
            <a:r>
              <a:rPr lang="en" sz="3000" b="1" dirty="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6" name="Google Shape;286;p46"/>
          <p:cNvPicPr preferRelativeResize="0"/>
          <p:nvPr/>
        </p:nvPicPr>
        <p:blipFill rotWithShape="1">
          <a:blip r:embed="rId7">
            <a:alphaModFix/>
          </a:blip>
          <a:srcRect l="11612" t="16277" r="49062" b="19231"/>
          <a:stretch/>
        </p:blipFill>
        <p:spPr>
          <a:xfrm>
            <a:off x="554700" y="5232541"/>
            <a:ext cx="1549500" cy="109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6"/>
          <p:cNvPicPr preferRelativeResize="0"/>
          <p:nvPr/>
        </p:nvPicPr>
        <p:blipFill rotWithShape="1">
          <a:blip r:embed="rId8">
            <a:alphaModFix/>
          </a:blip>
          <a:srcRect l="20307" t="33806" r="74476" b="56805"/>
          <a:stretch/>
        </p:blipFill>
        <p:spPr>
          <a:xfrm rot="691217">
            <a:off x="6824664" y="5443604"/>
            <a:ext cx="1375416" cy="79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8938" y="5226237"/>
            <a:ext cx="1058975" cy="105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7B6000C9FE3554785DE6567E845B459" ma:contentTypeVersion="12" ma:contentTypeDescription="Vytvoří nový dokument" ma:contentTypeScope="" ma:versionID="f4c3828befb600231181607012e8f4a7">
  <xsd:schema xmlns:xsd="http://www.w3.org/2001/XMLSchema" xmlns:xs="http://www.w3.org/2001/XMLSchema" xmlns:p="http://schemas.microsoft.com/office/2006/metadata/properties" xmlns:ns2="833ebe41-0e28-4f9f-9c82-9a1e30319123" xmlns:ns3="ce177614-3ea8-4aee-b5b6-38fa875e3032" targetNamespace="http://schemas.microsoft.com/office/2006/metadata/properties" ma:root="true" ma:fieldsID="ccb854fc4f566ae67d839f3416cee1f5" ns2:_="" ns3:_="">
    <xsd:import namespace="833ebe41-0e28-4f9f-9c82-9a1e30319123"/>
    <xsd:import namespace="ce177614-3ea8-4aee-b5b6-38fa875e30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3ebe41-0e28-4f9f-9c82-9a1e303191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177614-3ea8-4aee-b5b6-38fa875e303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A004E44-ADD9-49AF-BB4D-93F4786D8F94}"/>
</file>

<file path=customXml/itemProps2.xml><?xml version="1.0" encoding="utf-8"?>
<ds:datastoreItem xmlns:ds="http://schemas.openxmlformats.org/officeDocument/2006/customXml" ds:itemID="{B257B86D-4291-4063-86E0-C04A7A26A672}"/>
</file>

<file path=customXml/itemProps3.xml><?xml version="1.0" encoding="utf-8"?>
<ds:datastoreItem xmlns:ds="http://schemas.openxmlformats.org/officeDocument/2006/customXml" ds:itemID="{1D592683-0A99-4EA7-A535-D16B5343A672}"/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620</Words>
  <Application>Microsoft Office PowerPoint</Application>
  <PresentationFormat>Předvádění na obrazovce (4:3)</PresentationFormat>
  <Paragraphs>136</Paragraphs>
  <Slides>22</Slides>
  <Notes>22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22</vt:i4>
      </vt:variant>
    </vt:vector>
  </HeadingPairs>
  <TitlesOfParts>
    <vt:vector size="29" baseType="lpstr">
      <vt:lpstr>Helvetica Neue</vt:lpstr>
      <vt:lpstr>Times New Roman</vt:lpstr>
      <vt:lpstr>Arial</vt:lpstr>
      <vt:lpstr>Montserrat</vt:lpstr>
      <vt:lpstr>Simple Light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Jakub Novotný</cp:lastModifiedBy>
  <cp:revision>16</cp:revision>
  <dcterms:modified xsi:type="dcterms:W3CDTF">2020-03-12T11:22:52Z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0x01010047B6000C9FE3554785DE6567E845B459</vt:lpwstr>
  </property>
</Properties>
</file>